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handoutMasterIdLst>
    <p:handoutMasterId r:id="rId40"/>
  </p:handoutMasterIdLst>
  <p:sldIdLst>
    <p:sldId id="261" r:id="rId2"/>
    <p:sldId id="309" r:id="rId3"/>
    <p:sldId id="291" r:id="rId4"/>
    <p:sldId id="292" r:id="rId5"/>
    <p:sldId id="293" r:id="rId6"/>
    <p:sldId id="294" r:id="rId7"/>
    <p:sldId id="289" r:id="rId8"/>
    <p:sldId id="290" r:id="rId9"/>
    <p:sldId id="304" r:id="rId10"/>
    <p:sldId id="302" r:id="rId11"/>
    <p:sldId id="301" r:id="rId12"/>
    <p:sldId id="303" r:id="rId13"/>
    <p:sldId id="295" r:id="rId14"/>
    <p:sldId id="264" r:id="rId15"/>
    <p:sldId id="258" r:id="rId16"/>
    <p:sldId id="260" r:id="rId17"/>
    <p:sldId id="262" r:id="rId18"/>
    <p:sldId id="265" r:id="rId19"/>
    <p:sldId id="267" r:id="rId20"/>
    <p:sldId id="296" r:id="rId21"/>
    <p:sldId id="297" r:id="rId22"/>
    <p:sldId id="268" r:id="rId23"/>
    <p:sldId id="280" r:id="rId24"/>
    <p:sldId id="276" r:id="rId25"/>
    <p:sldId id="270" r:id="rId26"/>
    <p:sldId id="271" r:id="rId27"/>
    <p:sldId id="274" r:id="rId28"/>
    <p:sldId id="273" r:id="rId29"/>
    <p:sldId id="307" r:id="rId30"/>
    <p:sldId id="306" r:id="rId31"/>
    <p:sldId id="300" r:id="rId32"/>
    <p:sldId id="278" r:id="rId33"/>
    <p:sldId id="283" r:id="rId34"/>
    <p:sldId id="305" r:id="rId35"/>
    <p:sldId id="288" r:id="rId36"/>
    <p:sldId id="308" r:id="rId37"/>
    <p:sldId id="298" r:id="rId3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97697AC-E54C-4EA2-919C-C36D9243A7EE}">
          <p14:sldIdLst>
            <p14:sldId id="261"/>
            <p14:sldId id="309"/>
            <p14:sldId id="291"/>
            <p14:sldId id="292"/>
            <p14:sldId id="293"/>
            <p14:sldId id="294"/>
            <p14:sldId id="289"/>
            <p14:sldId id="290"/>
            <p14:sldId id="304"/>
            <p14:sldId id="302"/>
            <p14:sldId id="301"/>
            <p14:sldId id="303"/>
            <p14:sldId id="295"/>
            <p14:sldId id="264"/>
            <p14:sldId id="258"/>
            <p14:sldId id="260"/>
            <p14:sldId id="262"/>
            <p14:sldId id="265"/>
            <p14:sldId id="267"/>
            <p14:sldId id="296"/>
            <p14:sldId id="297"/>
            <p14:sldId id="268"/>
            <p14:sldId id="280"/>
            <p14:sldId id="276"/>
            <p14:sldId id="270"/>
            <p14:sldId id="271"/>
            <p14:sldId id="274"/>
            <p14:sldId id="273"/>
            <p14:sldId id="307"/>
            <p14:sldId id="306"/>
            <p14:sldId id="300"/>
            <p14:sldId id="278"/>
            <p14:sldId id="283"/>
            <p14:sldId id="305"/>
          </p14:sldIdLst>
        </p14:section>
        <p14:section name="Untitled Section" id="{A6D42744-9B3C-4EE3-BCB2-B575D5DA7D17}">
          <p14:sldIdLst>
            <p14:sldId id="288"/>
            <p14:sldId id="308"/>
            <p14:sldId id="29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AB5D0B-A64D-4670-A403-6351CFAC5793}" v="38" dt="2020-02-27T16:37:33.31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91" autoAdjust="0"/>
    <p:restoredTop sz="94660"/>
  </p:normalViewPr>
  <p:slideViewPr>
    <p:cSldViewPr snapToGrid="0">
      <p:cViewPr varScale="1">
        <p:scale>
          <a:sx n="100" d="100"/>
          <a:sy n="100" d="100"/>
        </p:scale>
        <p:origin x="108" y="3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C3AB5D0B-A64D-4670-A403-6351CFAC5793}"/>
    <pc:docChg chg="modSld">
      <pc:chgData name="" userId="" providerId="" clId="Web-{C3AB5D0B-A64D-4670-A403-6351CFAC5793}" dt="2020-02-27T16:37:33.316" v="37" actId="20577"/>
      <pc:docMkLst>
        <pc:docMk/>
      </pc:docMkLst>
      <pc:sldChg chg="modSp">
        <pc:chgData name="" userId="" providerId="" clId="Web-{C3AB5D0B-A64D-4670-A403-6351CFAC5793}" dt="2020-02-27T16:37:33.316" v="36" actId="20577"/>
        <pc:sldMkLst>
          <pc:docMk/>
          <pc:sldMk cId="2116659878" sldId="302"/>
        </pc:sldMkLst>
        <pc:spChg chg="mod">
          <ac:chgData name="" userId="" providerId="" clId="Web-{C3AB5D0B-A64D-4670-A403-6351CFAC5793}" dt="2020-02-27T16:37:33.316" v="36" actId="20577"/>
          <ac:spMkLst>
            <pc:docMk/>
            <pc:sldMk cId="2116659878" sldId="302"/>
            <ac:spMk id="3" creationId="{6E042AF1-8128-4FD2-942D-A086C14A2145}"/>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52A12C7-1CBB-40A1-AC32-240D408C816D}"/>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DF038789-2DA1-4632-8BB0-2736AAC44C0F}"/>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00B57CB1-01DF-4EAE-A7FF-D7455181FC6E}" type="datetimeFigureOut">
              <a:rPr lang="en-CA" smtClean="0"/>
              <a:t>2020-02-27</a:t>
            </a:fld>
            <a:endParaRPr lang="en-CA"/>
          </a:p>
        </p:txBody>
      </p:sp>
      <p:sp>
        <p:nvSpPr>
          <p:cNvPr id="4" name="Footer Placeholder 3">
            <a:extLst>
              <a:ext uri="{FF2B5EF4-FFF2-40B4-BE49-F238E27FC236}">
                <a16:creationId xmlns:a16="http://schemas.microsoft.com/office/drawing/2014/main" id="{9FBCD495-FF5A-4352-9192-2414E22AAE30}"/>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0404276C-4B64-469B-91D5-C03FB1AB1DC1}"/>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551E3DCE-C634-4DF7-81A5-13EB575F7ADC}" type="slidenum">
              <a:rPr lang="en-CA" smtClean="0"/>
              <a:t>‹#›</a:t>
            </a:fld>
            <a:endParaRPr lang="en-CA"/>
          </a:p>
        </p:txBody>
      </p:sp>
    </p:spTree>
    <p:extLst>
      <p:ext uri="{BB962C8B-B14F-4D97-AF65-F5344CB8AC3E}">
        <p14:creationId xmlns:p14="http://schemas.microsoft.com/office/powerpoint/2010/main" val="4310179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0FEC1D93-8F98-4F08-A4C7-542B42384EE8}" type="datetimeFigureOut">
              <a:rPr lang="en-CA" smtClean="0"/>
              <a:t>2020-02-27</a:t>
            </a:fld>
            <a:endParaRPr lang="en-CA"/>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45E3050A-15B8-4840-8566-0AB1BE6C8DE5}" type="slidenum">
              <a:rPr lang="en-CA" smtClean="0"/>
              <a:t>‹#›</a:t>
            </a:fld>
            <a:endParaRPr lang="en-CA"/>
          </a:p>
        </p:txBody>
      </p:sp>
    </p:spTree>
    <p:extLst>
      <p:ext uri="{BB962C8B-B14F-4D97-AF65-F5344CB8AC3E}">
        <p14:creationId xmlns:p14="http://schemas.microsoft.com/office/powerpoint/2010/main" val="296616632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89FDC-EFA5-4CE4-9252-128F4AC9C3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9E5A80D7-DB85-47BE-B727-75FF2F973A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18C8B9A6-9D73-4A1B-B64A-FFE666CB9012}"/>
              </a:ext>
            </a:extLst>
          </p:cNvPr>
          <p:cNvSpPr>
            <a:spLocks noGrp="1"/>
          </p:cNvSpPr>
          <p:nvPr>
            <p:ph type="dt" sz="half" idx="10"/>
          </p:nvPr>
        </p:nvSpPr>
        <p:spPr/>
        <p:txBody>
          <a:bodyPr/>
          <a:lstStyle/>
          <a:p>
            <a:fld id="{1F1699FA-6615-4A22-A831-B36A84689F1B}" type="datetime1">
              <a:rPr lang="en-CA" smtClean="0"/>
              <a:t>2020-02-27</a:t>
            </a:fld>
            <a:endParaRPr lang="en-CA"/>
          </a:p>
        </p:txBody>
      </p:sp>
      <p:sp>
        <p:nvSpPr>
          <p:cNvPr id="5" name="Footer Placeholder 4">
            <a:extLst>
              <a:ext uri="{FF2B5EF4-FFF2-40B4-BE49-F238E27FC236}">
                <a16:creationId xmlns:a16="http://schemas.microsoft.com/office/drawing/2014/main" id="{31069D9B-820A-4358-ADD8-3347F14668D5}"/>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E2BF779-35E5-4790-9D04-D50593E066DA}"/>
              </a:ext>
            </a:extLst>
          </p:cNvPr>
          <p:cNvSpPr>
            <a:spLocks noGrp="1"/>
          </p:cNvSpPr>
          <p:nvPr>
            <p:ph type="sldNum" sz="quarter" idx="12"/>
          </p:nvPr>
        </p:nvSpPr>
        <p:spPr/>
        <p:txBody>
          <a:bodyPr/>
          <a:lstStyle/>
          <a:p>
            <a:fld id="{C5D9400C-0694-464B-B97D-BC6A0BFA75C3}" type="slidenum">
              <a:rPr lang="en-CA" smtClean="0"/>
              <a:t>‹#›</a:t>
            </a:fld>
            <a:endParaRPr lang="en-CA"/>
          </a:p>
        </p:txBody>
      </p:sp>
    </p:spTree>
    <p:extLst>
      <p:ext uri="{BB962C8B-B14F-4D97-AF65-F5344CB8AC3E}">
        <p14:creationId xmlns:p14="http://schemas.microsoft.com/office/powerpoint/2010/main" val="15090561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238CC-215D-4B52-B923-1C90F6BFABED}"/>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D3F1BD2F-7114-4906-93F1-9C835BB6895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559C110D-4588-468B-91B4-820675060861}"/>
              </a:ext>
            </a:extLst>
          </p:cNvPr>
          <p:cNvSpPr>
            <a:spLocks noGrp="1"/>
          </p:cNvSpPr>
          <p:nvPr>
            <p:ph type="dt" sz="half" idx="10"/>
          </p:nvPr>
        </p:nvSpPr>
        <p:spPr/>
        <p:txBody>
          <a:bodyPr/>
          <a:lstStyle/>
          <a:p>
            <a:fld id="{DD56DAD2-05FA-4A2F-A113-315A5C0ACF38}" type="datetime1">
              <a:rPr lang="en-CA" smtClean="0"/>
              <a:t>2020-02-27</a:t>
            </a:fld>
            <a:endParaRPr lang="en-CA"/>
          </a:p>
        </p:txBody>
      </p:sp>
      <p:sp>
        <p:nvSpPr>
          <p:cNvPr id="5" name="Footer Placeholder 4">
            <a:extLst>
              <a:ext uri="{FF2B5EF4-FFF2-40B4-BE49-F238E27FC236}">
                <a16:creationId xmlns:a16="http://schemas.microsoft.com/office/drawing/2014/main" id="{23B88FA8-9008-4347-9D91-C7C1B6276C46}"/>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B180F26-4B37-44F2-8B6B-348522A368EA}"/>
              </a:ext>
            </a:extLst>
          </p:cNvPr>
          <p:cNvSpPr>
            <a:spLocks noGrp="1"/>
          </p:cNvSpPr>
          <p:nvPr>
            <p:ph type="sldNum" sz="quarter" idx="12"/>
          </p:nvPr>
        </p:nvSpPr>
        <p:spPr/>
        <p:txBody>
          <a:bodyPr/>
          <a:lstStyle/>
          <a:p>
            <a:fld id="{C5D9400C-0694-464B-B97D-BC6A0BFA75C3}" type="slidenum">
              <a:rPr lang="en-CA" smtClean="0"/>
              <a:t>‹#›</a:t>
            </a:fld>
            <a:endParaRPr lang="en-CA"/>
          </a:p>
        </p:txBody>
      </p:sp>
    </p:spTree>
    <p:extLst>
      <p:ext uri="{BB962C8B-B14F-4D97-AF65-F5344CB8AC3E}">
        <p14:creationId xmlns:p14="http://schemas.microsoft.com/office/powerpoint/2010/main" val="3479627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C516D9-F63C-4C15-A53E-294A72C3D87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E00B339B-2122-4333-A746-3D205304861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65822158-59CA-43F8-A32C-2AF502B28C3B}"/>
              </a:ext>
            </a:extLst>
          </p:cNvPr>
          <p:cNvSpPr>
            <a:spLocks noGrp="1"/>
          </p:cNvSpPr>
          <p:nvPr>
            <p:ph type="dt" sz="half" idx="10"/>
          </p:nvPr>
        </p:nvSpPr>
        <p:spPr/>
        <p:txBody>
          <a:bodyPr/>
          <a:lstStyle/>
          <a:p>
            <a:fld id="{D6003480-2B0F-4FC6-B430-0E7CA9AD7E35}" type="datetime1">
              <a:rPr lang="en-CA" smtClean="0"/>
              <a:t>2020-02-27</a:t>
            </a:fld>
            <a:endParaRPr lang="en-CA"/>
          </a:p>
        </p:txBody>
      </p:sp>
      <p:sp>
        <p:nvSpPr>
          <p:cNvPr id="5" name="Footer Placeholder 4">
            <a:extLst>
              <a:ext uri="{FF2B5EF4-FFF2-40B4-BE49-F238E27FC236}">
                <a16:creationId xmlns:a16="http://schemas.microsoft.com/office/drawing/2014/main" id="{B0B28CBF-D5F1-4EEC-9EA0-6C7CC0109B2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B8725246-B2B5-49CD-9667-EBD30DD79B0C}"/>
              </a:ext>
            </a:extLst>
          </p:cNvPr>
          <p:cNvSpPr>
            <a:spLocks noGrp="1"/>
          </p:cNvSpPr>
          <p:nvPr>
            <p:ph type="sldNum" sz="quarter" idx="12"/>
          </p:nvPr>
        </p:nvSpPr>
        <p:spPr/>
        <p:txBody>
          <a:bodyPr/>
          <a:lstStyle/>
          <a:p>
            <a:fld id="{C5D9400C-0694-464B-B97D-BC6A0BFA75C3}" type="slidenum">
              <a:rPr lang="en-CA" smtClean="0"/>
              <a:t>‹#›</a:t>
            </a:fld>
            <a:endParaRPr lang="en-CA"/>
          </a:p>
        </p:txBody>
      </p:sp>
    </p:spTree>
    <p:extLst>
      <p:ext uri="{BB962C8B-B14F-4D97-AF65-F5344CB8AC3E}">
        <p14:creationId xmlns:p14="http://schemas.microsoft.com/office/powerpoint/2010/main" val="33905568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ACF0A-6FD2-45FC-B42B-6378A20C9096}"/>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6DB2C447-CD17-4ECF-949B-0DBF22D4D4E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E719B1F-F7EC-4D15-AAC3-CE348699D875}"/>
              </a:ext>
            </a:extLst>
          </p:cNvPr>
          <p:cNvSpPr>
            <a:spLocks noGrp="1"/>
          </p:cNvSpPr>
          <p:nvPr>
            <p:ph type="dt" sz="half" idx="10"/>
          </p:nvPr>
        </p:nvSpPr>
        <p:spPr/>
        <p:txBody>
          <a:bodyPr/>
          <a:lstStyle/>
          <a:p>
            <a:fld id="{901CEDF8-4BC8-476E-98A2-3BF8693A1DEE}" type="datetime1">
              <a:rPr lang="en-CA" smtClean="0"/>
              <a:t>2020-02-27</a:t>
            </a:fld>
            <a:endParaRPr lang="en-CA"/>
          </a:p>
        </p:txBody>
      </p:sp>
      <p:sp>
        <p:nvSpPr>
          <p:cNvPr id="5" name="Footer Placeholder 4">
            <a:extLst>
              <a:ext uri="{FF2B5EF4-FFF2-40B4-BE49-F238E27FC236}">
                <a16:creationId xmlns:a16="http://schemas.microsoft.com/office/drawing/2014/main" id="{9D77BBC5-D696-4ABA-B057-8AA12791961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86A51E05-01D9-4D06-8325-DF05CC9C8185}"/>
              </a:ext>
            </a:extLst>
          </p:cNvPr>
          <p:cNvSpPr>
            <a:spLocks noGrp="1"/>
          </p:cNvSpPr>
          <p:nvPr>
            <p:ph type="sldNum" sz="quarter" idx="12"/>
          </p:nvPr>
        </p:nvSpPr>
        <p:spPr/>
        <p:txBody>
          <a:bodyPr/>
          <a:lstStyle/>
          <a:p>
            <a:fld id="{C5D9400C-0694-464B-B97D-BC6A0BFA75C3}" type="slidenum">
              <a:rPr lang="en-CA" smtClean="0"/>
              <a:t>‹#›</a:t>
            </a:fld>
            <a:endParaRPr lang="en-CA"/>
          </a:p>
        </p:txBody>
      </p:sp>
    </p:spTree>
    <p:extLst>
      <p:ext uri="{BB962C8B-B14F-4D97-AF65-F5344CB8AC3E}">
        <p14:creationId xmlns:p14="http://schemas.microsoft.com/office/powerpoint/2010/main" val="3009118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C33F7-AD09-4B85-8D85-3194219B81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F15FB65C-39DA-4918-9960-F69B1DC7D9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1101027-4FD6-48A2-B559-AFA8AC3A07AF}"/>
              </a:ext>
            </a:extLst>
          </p:cNvPr>
          <p:cNvSpPr>
            <a:spLocks noGrp="1"/>
          </p:cNvSpPr>
          <p:nvPr>
            <p:ph type="dt" sz="half" idx="10"/>
          </p:nvPr>
        </p:nvSpPr>
        <p:spPr/>
        <p:txBody>
          <a:bodyPr/>
          <a:lstStyle/>
          <a:p>
            <a:fld id="{F5A79B84-9BEA-4775-9221-3DB38F2A9F93}" type="datetime1">
              <a:rPr lang="en-CA" smtClean="0"/>
              <a:t>2020-02-27</a:t>
            </a:fld>
            <a:endParaRPr lang="en-CA"/>
          </a:p>
        </p:txBody>
      </p:sp>
      <p:sp>
        <p:nvSpPr>
          <p:cNvPr id="5" name="Footer Placeholder 4">
            <a:extLst>
              <a:ext uri="{FF2B5EF4-FFF2-40B4-BE49-F238E27FC236}">
                <a16:creationId xmlns:a16="http://schemas.microsoft.com/office/drawing/2014/main" id="{7284A467-C606-4C42-AC00-34D8A82DA088}"/>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94F1EEEF-A57B-4EFB-A8FF-ED539E74BF27}"/>
              </a:ext>
            </a:extLst>
          </p:cNvPr>
          <p:cNvSpPr>
            <a:spLocks noGrp="1"/>
          </p:cNvSpPr>
          <p:nvPr>
            <p:ph type="sldNum" sz="quarter" idx="12"/>
          </p:nvPr>
        </p:nvSpPr>
        <p:spPr/>
        <p:txBody>
          <a:bodyPr/>
          <a:lstStyle/>
          <a:p>
            <a:fld id="{C5D9400C-0694-464B-B97D-BC6A0BFA75C3}" type="slidenum">
              <a:rPr lang="en-CA" smtClean="0"/>
              <a:t>‹#›</a:t>
            </a:fld>
            <a:endParaRPr lang="en-CA"/>
          </a:p>
        </p:txBody>
      </p:sp>
    </p:spTree>
    <p:extLst>
      <p:ext uri="{BB962C8B-B14F-4D97-AF65-F5344CB8AC3E}">
        <p14:creationId xmlns:p14="http://schemas.microsoft.com/office/powerpoint/2010/main" val="39188000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97F54-B5E6-45E5-AE00-16EC079C58A5}"/>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26E0D363-2D09-4422-81DD-D18C4652EF0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5AFD5179-E961-4E23-96FD-45D6107362C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0ECF5837-97D1-4C8F-898A-88B773BA61E5}"/>
              </a:ext>
            </a:extLst>
          </p:cNvPr>
          <p:cNvSpPr>
            <a:spLocks noGrp="1"/>
          </p:cNvSpPr>
          <p:nvPr>
            <p:ph type="dt" sz="half" idx="10"/>
          </p:nvPr>
        </p:nvSpPr>
        <p:spPr/>
        <p:txBody>
          <a:bodyPr/>
          <a:lstStyle/>
          <a:p>
            <a:fld id="{32F7CC6A-8244-4E6A-8C95-B7C9D5C98DAC}" type="datetime1">
              <a:rPr lang="en-CA" smtClean="0"/>
              <a:t>2020-02-27</a:t>
            </a:fld>
            <a:endParaRPr lang="en-CA"/>
          </a:p>
        </p:txBody>
      </p:sp>
      <p:sp>
        <p:nvSpPr>
          <p:cNvPr id="6" name="Footer Placeholder 5">
            <a:extLst>
              <a:ext uri="{FF2B5EF4-FFF2-40B4-BE49-F238E27FC236}">
                <a16:creationId xmlns:a16="http://schemas.microsoft.com/office/drawing/2014/main" id="{D2117C48-2B3B-4CFC-8C66-013F8B1DC4C9}"/>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8E6E7232-3DEE-42C7-8F53-41B7F1A3EA6D}"/>
              </a:ext>
            </a:extLst>
          </p:cNvPr>
          <p:cNvSpPr>
            <a:spLocks noGrp="1"/>
          </p:cNvSpPr>
          <p:nvPr>
            <p:ph type="sldNum" sz="quarter" idx="12"/>
          </p:nvPr>
        </p:nvSpPr>
        <p:spPr/>
        <p:txBody>
          <a:bodyPr/>
          <a:lstStyle/>
          <a:p>
            <a:fld id="{C5D9400C-0694-464B-B97D-BC6A0BFA75C3}" type="slidenum">
              <a:rPr lang="en-CA" smtClean="0"/>
              <a:t>‹#›</a:t>
            </a:fld>
            <a:endParaRPr lang="en-CA"/>
          </a:p>
        </p:txBody>
      </p:sp>
    </p:spTree>
    <p:extLst>
      <p:ext uri="{BB962C8B-B14F-4D97-AF65-F5344CB8AC3E}">
        <p14:creationId xmlns:p14="http://schemas.microsoft.com/office/powerpoint/2010/main" val="3060485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D3805-F9A3-4D7A-99E3-3B07EF4357DA}"/>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7C3C6DE6-FDC1-4E69-B155-4BA4FDDC37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9F8BDB-4E2E-4143-B13A-BEBDDC3D82B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6A305537-7521-497D-8BDE-463CD7DED4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522067-1521-4F74-A803-52A08EF608D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377477B4-5103-46DF-B541-73A2C7BF27A4}"/>
              </a:ext>
            </a:extLst>
          </p:cNvPr>
          <p:cNvSpPr>
            <a:spLocks noGrp="1"/>
          </p:cNvSpPr>
          <p:nvPr>
            <p:ph type="dt" sz="half" idx="10"/>
          </p:nvPr>
        </p:nvSpPr>
        <p:spPr/>
        <p:txBody>
          <a:bodyPr/>
          <a:lstStyle/>
          <a:p>
            <a:fld id="{D888BCFB-18B4-4A44-A1AB-ABA4135DC684}" type="datetime1">
              <a:rPr lang="en-CA" smtClean="0"/>
              <a:t>2020-02-27</a:t>
            </a:fld>
            <a:endParaRPr lang="en-CA"/>
          </a:p>
        </p:txBody>
      </p:sp>
      <p:sp>
        <p:nvSpPr>
          <p:cNvPr id="8" name="Footer Placeholder 7">
            <a:extLst>
              <a:ext uri="{FF2B5EF4-FFF2-40B4-BE49-F238E27FC236}">
                <a16:creationId xmlns:a16="http://schemas.microsoft.com/office/drawing/2014/main" id="{8B921AA7-27AF-489C-AD8F-DD13A0F33516}"/>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4183C660-C60F-4A28-8584-4D38EA586134}"/>
              </a:ext>
            </a:extLst>
          </p:cNvPr>
          <p:cNvSpPr>
            <a:spLocks noGrp="1"/>
          </p:cNvSpPr>
          <p:nvPr>
            <p:ph type="sldNum" sz="quarter" idx="12"/>
          </p:nvPr>
        </p:nvSpPr>
        <p:spPr/>
        <p:txBody>
          <a:bodyPr/>
          <a:lstStyle/>
          <a:p>
            <a:fld id="{C5D9400C-0694-464B-B97D-BC6A0BFA75C3}" type="slidenum">
              <a:rPr lang="en-CA" smtClean="0"/>
              <a:t>‹#›</a:t>
            </a:fld>
            <a:endParaRPr lang="en-CA"/>
          </a:p>
        </p:txBody>
      </p:sp>
    </p:spTree>
    <p:extLst>
      <p:ext uri="{BB962C8B-B14F-4D97-AF65-F5344CB8AC3E}">
        <p14:creationId xmlns:p14="http://schemas.microsoft.com/office/powerpoint/2010/main" val="3058055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47CC3-593B-4324-82F3-B0EE7A52413C}"/>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3B990866-DC12-4F49-8358-9FFE82E23ECC}"/>
              </a:ext>
            </a:extLst>
          </p:cNvPr>
          <p:cNvSpPr>
            <a:spLocks noGrp="1"/>
          </p:cNvSpPr>
          <p:nvPr>
            <p:ph type="dt" sz="half" idx="10"/>
          </p:nvPr>
        </p:nvSpPr>
        <p:spPr/>
        <p:txBody>
          <a:bodyPr/>
          <a:lstStyle/>
          <a:p>
            <a:fld id="{A2F828B7-FA08-4BC3-B267-27DC82BD6AAC}" type="datetime1">
              <a:rPr lang="en-CA" smtClean="0"/>
              <a:t>2020-02-27</a:t>
            </a:fld>
            <a:endParaRPr lang="en-CA"/>
          </a:p>
        </p:txBody>
      </p:sp>
      <p:sp>
        <p:nvSpPr>
          <p:cNvPr id="4" name="Footer Placeholder 3">
            <a:extLst>
              <a:ext uri="{FF2B5EF4-FFF2-40B4-BE49-F238E27FC236}">
                <a16:creationId xmlns:a16="http://schemas.microsoft.com/office/drawing/2014/main" id="{05329A61-3990-4164-B068-6F1ECCD8573A}"/>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4CE3EC09-00DB-4991-BF8A-7AAE7B7CC190}"/>
              </a:ext>
            </a:extLst>
          </p:cNvPr>
          <p:cNvSpPr>
            <a:spLocks noGrp="1"/>
          </p:cNvSpPr>
          <p:nvPr>
            <p:ph type="sldNum" sz="quarter" idx="12"/>
          </p:nvPr>
        </p:nvSpPr>
        <p:spPr/>
        <p:txBody>
          <a:bodyPr/>
          <a:lstStyle/>
          <a:p>
            <a:fld id="{C5D9400C-0694-464B-B97D-BC6A0BFA75C3}" type="slidenum">
              <a:rPr lang="en-CA" smtClean="0"/>
              <a:t>‹#›</a:t>
            </a:fld>
            <a:endParaRPr lang="en-CA"/>
          </a:p>
        </p:txBody>
      </p:sp>
    </p:spTree>
    <p:extLst>
      <p:ext uri="{BB962C8B-B14F-4D97-AF65-F5344CB8AC3E}">
        <p14:creationId xmlns:p14="http://schemas.microsoft.com/office/powerpoint/2010/main" val="39583482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68C88E-06E1-4E5E-B980-273BE8B53042}"/>
              </a:ext>
            </a:extLst>
          </p:cNvPr>
          <p:cNvSpPr>
            <a:spLocks noGrp="1"/>
          </p:cNvSpPr>
          <p:nvPr>
            <p:ph type="dt" sz="half" idx="10"/>
          </p:nvPr>
        </p:nvSpPr>
        <p:spPr/>
        <p:txBody>
          <a:bodyPr/>
          <a:lstStyle/>
          <a:p>
            <a:fld id="{28EC70DD-1531-48D2-8F99-9F6F906E41B5}" type="datetime1">
              <a:rPr lang="en-CA" smtClean="0"/>
              <a:t>2020-02-27</a:t>
            </a:fld>
            <a:endParaRPr lang="en-CA"/>
          </a:p>
        </p:txBody>
      </p:sp>
      <p:sp>
        <p:nvSpPr>
          <p:cNvPr id="3" name="Footer Placeholder 2">
            <a:extLst>
              <a:ext uri="{FF2B5EF4-FFF2-40B4-BE49-F238E27FC236}">
                <a16:creationId xmlns:a16="http://schemas.microsoft.com/office/drawing/2014/main" id="{B96283B0-C848-4122-B7C6-68A0F29EB451}"/>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67FE8F84-F930-420A-9A89-31D69C3C21B3}"/>
              </a:ext>
            </a:extLst>
          </p:cNvPr>
          <p:cNvSpPr>
            <a:spLocks noGrp="1"/>
          </p:cNvSpPr>
          <p:nvPr>
            <p:ph type="sldNum" sz="quarter" idx="12"/>
          </p:nvPr>
        </p:nvSpPr>
        <p:spPr/>
        <p:txBody>
          <a:bodyPr/>
          <a:lstStyle/>
          <a:p>
            <a:fld id="{C5D9400C-0694-464B-B97D-BC6A0BFA75C3}" type="slidenum">
              <a:rPr lang="en-CA" smtClean="0"/>
              <a:t>‹#›</a:t>
            </a:fld>
            <a:endParaRPr lang="en-CA"/>
          </a:p>
        </p:txBody>
      </p:sp>
    </p:spTree>
    <p:extLst>
      <p:ext uri="{BB962C8B-B14F-4D97-AF65-F5344CB8AC3E}">
        <p14:creationId xmlns:p14="http://schemas.microsoft.com/office/powerpoint/2010/main" val="2343491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540D8-AC1D-4611-9911-F8FB9D1723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9F1CE821-7E8C-4209-9C04-2E23D5AC27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EE3FA851-29A5-4166-8934-EBD5B2EDA0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C728ED-FCDF-4E06-B5E6-56B8E15EC75D}"/>
              </a:ext>
            </a:extLst>
          </p:cNvPr>
          <p:cNvSpPr>
            <a:spLocks noGrp="1"/>
          </p:cNvSpPr>
          <p:nvPr>
            <p:ph type="dt" sz="half" idx="10"/>
          </p:nvPr>
        </p:nvSpPr>
        <p:spPr/>
        <p:txBody>
          <a:bodyPr/>
          <a:lstStyle/>
          <a:p>
            <a:fld id="{690454ED-3914-4AB6-9B7D-E426BE7FBEF8}" type="datetime1">
              <a:rPr lang="en-CA" smtClean="0"/>
              <a:t>2020-02-27</a:t>
            </a:fld>
            <a:endParaRPr lang="en-CA"/>
          </a:p>
        </p:txBody>
      </p:sp>
      <p:sp>
        <p:nvSpPr>
          <p:cNvPr id="6" name="Footer Placeholder 5">
            <a:extLst>
              <a:ext uri="{FF2B5EF4-FFF2-40B4-BE49-F238E27FC236}">
                <a16:creationId xmlns:a16="http://schemas.microsoft.com/office/drawing/2014/main" id="{A61C5A04-5F78-40C3-B902-9BB15330D804}"/>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30E714D5-A555-49DC-B6E0-7AD99347C1DA}"/>
              </a:ext>
            </a:extLst>
          </p:cNvPr>
          <p:cNvSpPr>
            <a:spLocks noGrp="1"/>
          </p:cNvSpPr>
          <p:nvPr>
            <p:ph type="sldNum" sz="quarter" idx="12"/>
          </p:nvPr>
        </p:nvSpPr>
        <p:spPr/>
        <p:txBody>
          <a:bodyPr/>
          <a:lstStyle/>
          <a:p>
            <a:fld id="{C5D9400C-0694-464B-B97D-BC6A0BFA75C3}" type="slidenum">
              <a:rPr lang="en-CA" smtClean="0"/>
              <a:t>‹#›</a:t>
            </a:fld>
            <a:endParaRPr lang="en-CA"/>
          </a:p>
        </p:txBody>
      </p:sp>
    </p:spTree>
    <p:extLst>
      <p:ext uri="{BB962C8B-B14F-4D97-AF65-F5344CB8AC3E}">
        <p14:creationId xmlns:p14="http://schemas.microsoft.com/office/powerpoint/2010/main" val="19899686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20885-A6FD-4EED-82CC-DC7111EFB9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7453E4F7-8DB9-4308-864C-EAF1672450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C4BFF79F-7002-45B9-8849-4C450AFBD8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0F2E3F-4507-4565-9A35-2923063B411E}"/>
              </a:ext>
            </a:extLst>
          </p:cNvPr>
          <p:cNvSpPr>
            <a:spLocks noGrp="1"/>
          </p:cNvSpPr>
          <p:nvPr>
            <p:ph type="dt" sz="half" idx="10"/>
          </p:nvPr>
        </p:nvSpPr>
        <p:spPr/>
        <p:txBody>
          <a:bodyPr/>
          <a:lstStyle/>
          <a:p>
            <a:fld id="{6296FF74-4AA9-48E3-A1D6-80D9E174D091}" type="datetime1">
              <a:rPr lang="en-CA" smtClean="0"/>
              <a:t>2020-02-27</a:t>
            </a:fld>
            <a:endParaRPr lang="en-CA"/>
          </a:p>
        </p:txBody>
      </p:sp>
      <p:sp>
        <p:nvSpPr>
          <p:cNvPr id="6" name="Footer Placeholder 5">
            <a:extLst>
              <a:ext uri="{FF2B5EF4-FFF2-40B4-BE49-F238E27FC236}">
                <a16:creationId xmlns:a16="http://schemas.microsoft.com/office/drawing/2014/main" id="{42FC12DA-7A7B-4F7E-AB9B-53EE98D95E57}"/>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A39F5AAB-ECC5-40F8-97A2-9F77D8C38E95}"/>
              </a:ext>
            </a:extLst>
          </p:cNvPr>
          <p:cNvSpPr>
            <a:spLocks noGrp="1"/>
          </p:cNvSpPr>
          <p:nvPr>
            <p:ph type="sldNum" sz="quarter" idx="12"/>
          </p:nvPr>
        </p:nvSpPr>
        <p:spPr/>
        <p:txBody>
          <a:bodyPr/>
          <a:lstStyle/>
          <a:p>
            <a:fld id="{C5D9400C-0694-464B-B97D-BC6A0BFA75C3}" type="slidenum">
              <a:rPr lang="en-CA" smtClean="0"/>
              <a:t>‹#›</a:t>
            </a:fld>
            <a:endParaRPr lang="en-CA"/>
          </a:p>
        </p:txBody>
      </p:sp>
    </p:spTree>
    <p:extLst>
      <p:ext uri="{BB962C8B-B14F-4D97-AF65-F5344CB8AC3E}">
        <p14:creationId xmlns:p14="http://schemas.microsoft.com/office/powerpoint/2010/main" val="4279179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5E768D-9EEF-49AF-BE62-0940D7142E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1502C97F-6325-4704-A380-E99B55B472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DF430FD4-1F25-4F0C-BEB0-842F282405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F17CB9-9FB6-42D7-8EEF-1C2E807A7A24}" type="datetime1">
              <a:rPr lang="en-CA" smtClean="0"/>
              <a:t>2020-02-27</a:t>
            </a:fld>
            <a:endParaRPr lang="en-CA"/>
          </a:p>
        </p:txBody>
      </p:sp>
      <p:sp>
        <p:nvSpPr>
          <p:cNvPr id="5" name="Footer Placeholder 4">
            <a:extLst>
              <a:ext uri="{FF2B5EF4-FFF2-40B4-BE49-F238E27FC236}">
                <a16:creationId xmlns:a16="http://schemas.microsoft.com/office/drawing/2014/main" id="{F2102A3E-B296-4222-A3C1-847AC44B0C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79FAE9E9-0C80-482A-B75B-123117652E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D9400C-0694-464B-B97D-BC6A0BFA75C3}" type="slidenum">
              <a:rPr lang="en-CA" smtClean="0"/>
              <a:t>‹#›</a:t>
            </a:fld>
            <a:endParaRPr lang="en-CA"/>
          </a:p>
        </p:txBody>
      </p:sp>
    </p:spTree>
    <p:extLst>
      <p:ext uri="{BB962C8B-B14F-4D97-AF65-F5344CB8AC3E}">
        <p14:creationId xmlns:p14="http://schemas.microsoft.com/office/powerpoint/2010/main" val="32479543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60.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8.xml"/><Relationship Id="rId5" Type="http://schemas.openxmlformats.org/officeDocument/2006/relationships/image" Target="../media/image6.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90.png"/><Relationship Id="rId4" Type="http://schemas.openxmlformats.org/officeDocument/2006/relationships/slide" Target="slide16.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2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8" y="450221"/>
            <a:ext cx="4402377" cy="5957175"/>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EA0928EC-02B7-4DD8-8866-6EC3F449FC94}"/>
              </a:ext>
            </a:extLst>
          </p:cNvPr>
          <p:cNvSpPr>
            <a:spLocks noGrp="1"/>
          </p:cNvSpPr>
          <p:nvPr>
            <p:ph type="title"/>
          </p:nvPr>
        </p:nvSpPr>
        <p:spPr>
          <a:xfrm>
            <a:off x="950874" y="744601"/>
            <a:ext cx="3609036" cy="5368413"/>
          </a:xfrm>
        </p:spPr>
        <p:txBody>
          <a:bodyPr>
            <a:normAutofit fontScale="90000"/>
          </a:bodyPr>
          <a:lstStyle/>
          <a:p>
            <a:r>
              <a:rPr lang="en-CA" dirty="0">
                <a:solidFill>
                  <a:srgbClr val="FFFFFF"/>
                </a:solidFill>
              </a:rPr>
              <a:t>What do you want to be remembered for?  </a:t>
            </a:r>
            <a:br>
              <a:rPr lang="en-CA" dirty="0">
                <a:solidFill>
                  <a:srgbClr val="FFFFFF"/>
                </a:solidFill>
              </a:rPr>
            </a:br>
            <a:br>
              <a:rPr lang="en-CA">
                <a:solidFill>
                  <a:srgbClr val="FFFFFF"/>
                </a:solidFill>
              </a:rPr>
            </a:br>
            <a:br>
              <a:rPr lang="en-CA" dirty="0">
                <a:solidFill>
                  <a:srgbClr val="FFFFFF"/>
                </a:solidFill>
              </a:rPr>
            </a:br>
            <a:r>
              <a:rPr lang="en-CA" dirty="0">
                <a:solidFill>
                  <a:srgbClr val="FFFFFF"/>
                </a:solidFill>
              </a:rPr>
              <a:t>Having a vision</a:t>
            </a:r>
            <a:br>
              <a:rPr lang="en-CA" dirty="0">
                <a:solidFill>
                  <a:srgbClr val="FFFFFF"/>
                </a:solidFill>
              </a:rPr>
            </a:br>
            <a:r>
              <a:rPr lang="en-CA" dirty="0">
                <a:solidFill>
                  <a:srgbClr val="FFFFFF"/>
                </a:solidFill>
              </a:rPr>
              <a:t>Fiscal Sustainability </a:t>
            </a:r>
          </a:p>
        </p:txBody>
      </p:sp>
      <p:sp>
        <p:nvSpPr>
          <p:cNvPr id="13" name="Rectangle 12">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48948" y="446007"/>
            <a:ext cx="6684131" cy="390942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85F61C1-E11D-4277-A3DB-09235ACE4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33488" y="4538155"/>
            <a:ext cx="2103120" cy="1865376"/>
          </a:xfrm>
          <a:prstGeom prst="rect">
            <a:avLst/>
          </a:prstGeom>
          <a:solidFill>
            <a:srgbClr val="0066C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7" name="Rectangle 16">
            <a:extLst>
              <a:ext uri="{FF2B5EF4-FFF2-40B4-BE49-F238E27FC236}">
                <a16:creationId xmlns:a16="http://schemas.microsoft.com/office/drawing/2014/main" id="{05CC4153-3F0D-4F4C-8F12-E8FC3FA40A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5312" y="4535424"/>
            <a:ext cx="2103120" cy="1869241"/>
          </a:xfrm>
          <a:prstGeom prst="rect">
            <a:avLst/>
          </a:prstGeom>
          <a:solidFill>
            <a:srgbClr val="254C5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8" name="Content Placeholder 7" descr="A picture containing drawing&#10;&#10;Description automatically generated">
            <a:extLst>
              <a:ext uri="{FF2B5EF4-FFF2-40B4-BE49-F238E27FC236}">
                <a16:creationId xmlns:a16="http://schemas.microsoft.com/office/drawing/2014/main" id="{9513B4EF-921F-479A-A339-57D743C533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90108" y="1369673"/>
            <a:ext cx="5727192" cy="1623060"/>
          </a:xfrm>
        </p:spPr>
      </p:pic>
      <p:sp>
        <p:nvSpPr>
          <p:cNvPr id="3" name="Slide Number Placeholder 2">
            <a:extLst>
              <a:ext uri="{FF2B5EF4-FFF2-40B4-BE49-F238E27FC236}">
                <a16:creationId xmlns:a16="http://schemas.microsoft.com/office/drawing/2014/main" id="{B3CD289F-F680-41A4-ABE5-8286CED6346A}"/>
              </a:ext>
            </a:extLst>
          </p:cNvPr>
          <p:cNvSpPr>
            <a:spLocks noGrp="1"/>
          </p:cNvSpPr>
          <p:nvPr>
            <p:ph type="sldNum" sz="quarter" idx="12"/>
          </p:nvPr>
        </p:nvSpPr>
        <p:spPr/>
        <p:txBody>
          <a:bodyPr/>
          <a:lstStyle/>
          <a:p>
            <a:fld id="{C5D9400C-0694-464B-B97D-BC6A0BFA75C3}" type="slidenum">
              <a:rPr lang="en-CA" smtClean="0"/>
              <a:t>1</a:t>
            </a:fld>
            <a:endParaRPr lang="en-CA"/>
          </a:p>
        </p:txBody>
      </p:sp>
    </p:spTree>
    <p:extLst>
      <p:ext uri="{BB962C8B-B14F-4D97-AF65-F5344CB8AC3E}">
        <p14:creationId xmlns:p14="http://schemas.microsoft.com/office/powerpoint/2010/main" val="28582558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90AB27-443E-4D7D-881C-356EC837CC50}"/>
              </a:ext>
            </a:extLst>
          </p:cNvPr>
          <p:cNvSpPr>
            <a:spLocks noGrp="1"/>
          </p:cNvSpPr>
          <p:nvPr>
            <p:ph type="title"/>
          </p:nvPr>
        </p:nvSpPr>
        <p:spPr>
          <a:xfrm>
            <a:off x="838200" y="963877"/>
            <a:ext cx="3494362" cy="4930246"/>
          </a:xfrm>
        </p:spPr>
        <p:txBody>
          <a:bodyPr>
            <a:normAutofit/>
          </a:bodyPr>
          <a:lstStyle/>
          <a:p>
            <a:pPr algn="r"/>
            <a:r>
              <a:rPr lang="en-CA">
                <a:solidFill>
                  <a:schemeClr val="accent1"/>
                </a:solidFill>
              </a:rPr>
              <a:t>10 year capital budget </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E042AF1-8128-4FD2-942D-A086C14A2145}"/>
              </a:ext>
            </a:extLst>
          </p:cNvPr>
          <p:cNvSpPr>
            <a:spLocks noGrp="1"/>
          </p:cNvSpPr>
          <p:nvPr>
            <p:ph idx="1"/>
          </p:nvPr>
        </p:nvSpPr>
        <p:spPr>
          <a:xfrm>
            <a:off x="4976031" y="963877"/>
            <a:ext cx="6377769" cy="4930246"/>
          </a:xfrm>
        </p:spPr>
        <p:txBody>
          <a:bodyPr anchor="ctr">
            <a:normAutofit/>
          </a:bodyPr>
          <a:lstStyle/>
          <a:p>
            <a:pPr marL="0" indent="0">
              <a:buNone/>
            </a:pPr>
            <a:r>
              <a:rPr lang="en-CA" sz="2400" dirty="0"/>
              <a:t>The requirement is approximately $17.1 mil per year over the next 10 years and we are currently have $6.5 mil per year to spend.</a:t>
            </a:r>
            <a:endParaRPr lang="en-CA" sz="2400" dirty="0">
              <a:cs typeface="Calibri" panose="020F0502020204030204"/>
            </a:endParaRPr>
          </a:p>
          <a:p>
            <a:pPr marL="0" indent="0">
              <a:buNone/>
            </a:pPr>
            <a:endParaRPr lang="en-CA" sz="2400" dirty="0">
              <a:cs typeface="Calibri" panose="020F0502020204030204"/>
            </a:endParaRPr>
          </a:p>
          <a:p>
            <a:pPr marL="0" indent="0">
              <a:buNone/>
            </a:pPr>
            <a:r>
              <a:rPr lang="en-CA" sz="2400" dirty="0">
                <a:cs typeface="Calibri" panose="020F0502020204030204"/>
              </a:rPr>
              <a:t>There is a shortfall of $10.6 mil </a:t>
            </a:r>
          </a:p>
        </p:txBody>
      </p:sp>
      <p:sp>
        <p:nvSpPr>
          <p:cNvPr id="4" name="Slide Number Placeholder 3">
            <a:extLst>
              <a:ext uri="{FF2B5EF4-FFF2-40B4-BE49-F238E27FC236}">
                <a16:creationId xmlns:a16="http://schemas.microsoft.com/office/drawing/2014/main" id="{FD0A7412-BD44-4CFB-9539-5791810E97BF}"/>
              </a:ext>
            </a:extLst>
          </p:cNvPr>
          <p:cNvSpPr>
            <a:spLocks noGrp="1"/>
          </p:cNvSpPr>
          <p:nvPr>
            <p:ph type="sldNum" sz="quarter" idx="12"/>
          </p:nvPr>
        </p:nvSpPr>
        <p:spPr/>
        <p:txBody>
          <a:bodyPr/>
          <a:lstStyle/>
          <a:p>
            <a:fld id="{C5D9400C-0694-464B-B97D-BC6A0BFA75C3}" type="slidenum">
              <a:rPr lang="en-CA" smtClean="0"/>
              <a:t>10</a:t>
            </a:fld>
            <a:endParaRPr lang="en-CA"/>
          </a:p>
        </p:txBody>
      </p:sp>
    </p:spTree>
    <p:extLst>
      <p:ext uri="{BB962C8B-B14F-4D97-AF65-F5344CB8AC3E}">
        <p14:creationId xmlns:p14="http://schemas.microsoft.com/office/powerpoint/2010/main" val="21166598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022EED-86BE-4890-B038-0436058C4C05}"/>
              </a:ext>
            </a:extLst>
          </p:cNvPr>
          <p:cNvSpPr>
            <a:spLocks noGrp="1"/>
          </p:cNvSpPr>
          <p:nvPr>
            <p:ph type="title"/>
          </p:nvPr>
        </p:nvSpPr>
        <p:spPr>
          <a:xfrm>
            <a:off x="838200" y="963877"/>
            <a:ext cx="3494362" cy="4930246"/>
          </a:xfrm>
        </p:spPr>
        <p:txBody>
          <a:bodyPr>
            <a:normAutofit/>
          </a:bodyPr>
          <a:lstStyle/>
          <a:p>
            <a:pPr algn="r"/>
            <a:r>
              <a:rPr lang="en-CA" dirty="0">
                <a:solidFill>
                  <a:schemeClr val="accent1"/>
                </a:solidFill>
              </a:rPr>
              <a:t>Facilities Master Plan</a:t>
            </a:r>
            <a:br>
              <a:rPr lang="en-CA" dirty="0">
                <a:solidFill>
                  <a:schemeClr val="accent1"/>
                </a:solidFill>
              </a:rPr>
            </a:br>
            <a:r>
              <a:rPr lang="en-CA" dirty="0">
                <a:solidFill>
                  <a:schemeClr val="accent1"/>
                </a:solidFill>
              </a:rPr>
              <a:t>2017</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6" name="Picture 2" descr="Image preview">
            <a:extLst>
              <a:ext uri="{FF2B5EF4-FFF2-40B4-BE49-F238E27FC236}">
                <a16:creationId xmlns:a16="http://schemas.microsoft.com/office/drawing/2014/main" id="{6633ECA0-40D3-473A-87F0-7BBF40E42D5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93862" y="1326646"/>
            <a:ext cx="5946742" cy="4523524"/>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2EC7ABEE-FB04-4B45-A444-29FB0249DA39}"/>
              </a:ext>
            </a:extLst>
          </p:cNvPr>
          <p:cNvSpPr>
            <a:spLocks noGrp="1"/>
          </p:cNvSpPr>
          <p:nvPr>
            <p:ph type="sldNum" sz="quarter" idx="12"/>
          </p:nvPr>
        </p:nvSpPr>
        <p:spPr/>
        <p:txBody>
          <a:bodyPr/>
          <a:lstStyle/>
          <a:p>
            <a:fld id="{C5D9400C-0694-464B-B97D-BC6A0BFA75C3}" type="slidenum">
              <a:rPr lang="en-CA" smtClean="0"/>
              <a:t>11</a:t>
            </a:fld>
            <a:endParaRPr lang="en-CA"/>
          </a:p>
        </p:txBody>
      </p:sp>
    </p:spTree>
    <p:extLst>
      <p:ext uri="{BB962C8B-B14F-4D97-AF65-F5344CB8AC3E}">
        <p14:creationId xmlns:p14="http://schemas.microsoft.com/office/powerpoint/2010/main" val="9983453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A61140-D4AC-4E9B-97EE-24D432B9EC1B}"/>
              </a:ext>
            </a:extLst>
          </p:cNvPr>
          <p:cNvSpPr>
            <a:spLocks noGrp="1"/>
          </p:cNvSpPr>
          <p:nvPr>
            <p:ph type="title"/>
          </p:nvPr>
        </p:nvSpPr>
        <p:spPr>
          <a:xfrm>
            <a:off x="838200" y="963877"/>
            <a:ext cx="3494362" cy="4930246"/>
          </a:xfrm>
        </p:spPr>
        <p:txBody>
          <a:bodyPr>
            <a:normAutofit/>
          </a:bodyPr>
          <a:lstStyle/>
          <a:p>
            <a:pPr algn="r"/>
            <a:r>
              <a:rPr lang="en-CA" dirty="0">
                <a:solidFill>
                  <a:schemeClr val="accent1"/>
                </a:solidFill>
              </a:rPr>
              <a:t>Agriculture Irrigation Funding </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AB988911-DE20-4A74-80B2-6B4AF70A17E1}"/>
              </a:ext>
            </a:extLst>
          </p:cNvPr>
          <p:cNvSpPr>
            <a:spLocks noGrp="1"/>
          </p:cNvSpPr>
          <p:nvPr>
            <p:ph type="sldNum" sz="quarter" idx="12"/>
          </p:nvPr>
        </p:nvSpPr>
        <p:spPr/>
        <p:txBody>
          <a:bodyPr/>
          <a:lstStyle/>
          <a:p>
            <a:fld id="{C5D9400C-0694-464B-B97D-BC6A0BFA75C3}" type="slidenum">
              <a:rPr lang="en-CA" smtClean="0"/>
              <a:t>12</a:t>
            </a:fld>
            <a:endParaRPr lang="en-CA"/>
          </a:p>
        </p:txBody>
      </p:sp>
      <p:sp>
        <p:nvSpPr>
          <p:cNvPr id="5" name="Rectangle 1">
            <a:extLst>
              <a:ext uri="{FF2B5EF4-FFF2-40B4-BE49-F238E27FC236}">
                <a16:creationId xmlns:a16="http://schemas.microsoft.com/office/drawing/2014/main" id="{9884178F-9069-42B1-B9BF-3DD494CA010C}"/>
              </a:ext>
            </a:extLst>
          </p:cNvPr>
          <p:cNvSpPr>
            <a:spLocks noGrp="1" noChangeArrowheads="1"/>
          </p:cNvSpPr>
          <p:nvPr>
            <p:ph idx="1"/>
          </p:nvPr>
        </p:nvSpPr>
        <p:spPr bwMode="auto">
          <a:xfrm>
            <a:off x="4976813" y="351244"/>
            <a:ext cx="6971394" cy="615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935"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CA" altLang="en-US" sz="2000" dirty="0">
                <a:latin typeface="&amp;quot"/>
              </a:rPr>
              <a:t>The irrigation system works through a series of </a:t>
            </a:r>
            <a:r>
              <a:rPr kumimoji="0" lang="en-CA" altLang="en-US" sz="2000" b="0" i="0" u="none" strike="noStrike" cap="none" normalizeH="0" baseline="0" dirty="0">
                <a:ln>
                  <a:noFill/>
                </a:ln>
                <a:solidFill>
                  <a:schemeClr val="tx1"/>
                </a:solidFill>
                <a:effectLst/>
                <a:latin typeface="&amp;quot"/>
              </a:rPr>
              <a:t>ditches which </a:t>
            </a:r>
            <a:endParaRPr lang="en-CA" altLang="en-US" sz="2000" dirty="0">
              <a:latin typeface="&amp;quo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2000" b="0" i="0" u="none" strike="noStrike" cap="none" normalizeH="0" baseline="0" dirty="0">
                <a:ln>
                  <a:noFill/>
                </a:ln>
                <a:solidFill>
                  <a:schemeClr val="tx1"/>
                </a:solidFill>
                <a:effectLst/>
                <a:latin typeface="&amp;quot"/>
              </a:rPr>
              <a:t>are supplemented with water in several locations throughout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2000" b="0" i="0" u="none" strike="noStrike" cap="none" normalizeH="0" baseline="0" dirty="0">
                <a:ln>
                  <a:noFill/>
                </a:ln>
                <a:solidFill>
                  <a:schemeClr val="tx1"/>
                </a:solidFill>
                <a:effectLst/>
                <a:latin typeface="&amp;quot"/>
              </a:rPr>
              <a:t>the Town with large pumps delivered through a </a:t>
            </a:r>
          </a:p>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2000" b="0" i="0" u="none" strike="noStrike" cap="none" normalizeH="0" baseline="0" dirty="0">
                <a:ln>
                  <a:noFill/>
                </a:ln>
                <a:solidFill>
                  <a:schemeClr val="tx1"/>
                </a:solidFill>
                <a:effectLst/>
                <a:latin typeface="&amp;quot"/>
              </a:rPr>
              <a:t>series of underground piping.</a:t>
            </a:r>
          </a:p>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2000" b="0" i="0" u="none" strike="noStrike" cap="none" normalizeH="0" baseline="0" dirty="0">
                <a:ln>
                  <a:noFill/>
                </a:ln>
                <a:solidFill>
                  <a:schemeClr val="tx1"/>
                </a:solidFill>
                <a:effectLst/>
                <a:latin typeface="&amp;quot"/>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2000" b="0" i="0" u="none" strike="noStrike" cap="none" normalizeH="0" baseline="0" dirty="0">
                <a:ln>
                  <a:noFill/>
                </a:ln>
                <a:solidFill>
                  <a:schemeClr val="tx1"/>
                </a:solidFill>
                <a:effectLst/>
                <a:latin typeface="&amp;quot"/>
              </a:rPr>
              <a:t>The pumps, pump houses and pipe works within the Town is </a:t>
            </a:r>
          </a:p>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2000" b="0" i="0" u="none" strike="noStrike" cap="none" normalizeH="0" baseline="0" dirty="0">
                <a:ln>
                  <a:noFill/>
                </a:ln>
                <a:solidFill>
                  <a:schemeClr val="tx1"/>
                </a:solidFill>
                <a:effectLst/>
                <a:latin typeface="&amp;quot"/>
              </a:rPr>
              <a:t>valued at millions of dollars which is paid by a group of 165 farms.  </a:t>
            </a:r>
          </a:p>
          <a:p>
            <a:pPr marL="0" marR="0" lvl="0" indent="0" algn="l" defTabSz="914400" rtl="0" eaLnBrk="0" fontAlgn="base" latinLnBrk="0" hangingPunct="0">
              <a:lnSpc>
                <a:spcPct val="100000"/>
              </a:lnSpc>
              <a:spcBef>
                <a:spcPct val="0"/>
              </a:spcBef>
              <a:spcAft>
                <a:spcPct val="0"/>
              </a:spcAft>
              <a:buClrTx/>
              <a:buSzTx/>
              <a:buFontTx/>
              <a:buNone/>
              <a:tabLst/>
            </a:pPr>
            <a:endParaRPr lang="en-CA" altLang="en-US" sz="2000" dirty="0">
              <a:latin typeface="&amp;quo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2000" b="0" i="0" u="none" strike="noStrike" cap="none" normalizeH="0" baseline="0" dirty="0">
                <a:ln>
                  <a:noFill/>
                </a:ln>
                <a:solidFill>
                  <a:schemeClr val="tx1"/>
                </a:solidFill>
                <a:effectLst/>
                <a:latin typeface="&amp;quot"/>
              </a:rPr>
              <a:t>Some of this infrastructure dates  back to the 1990’s which </a:t>
            </a:r>
          </a:p>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2000" b="0" i="0" u="none" strike="noStrike" cap="none" normalizeH="0" baseline="0" dirty="0">
                <a:ln>
                  <a:noFill/>
                </a:ln>
                <a:solidFill>
                  <a:schemeClr val="tx1"/>
                </a:solidFill>
                <a:effectLst/>
                <a:latin typeface="&amp;quot"/>
              </a:rPr>
              <a:t>was constructed and debentured by the Town of Niagara on the </a:t>
            </a:r>
          </a:p>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2000" b="0" i="0" u="none" strike="noStrike" cap="none" normalizeH="0" baseline="0" dirty="0">
                <a:ln>
                  <a:noFill/>
                </a:ln>
                <a:solidFill>
                  <a:schemeClr val="tx1"/>
                </a:solidFill>
                <a:effectLst/>
                <a:latin typeface="&amp;quot"/>
              </a:rPr>
              <a:t>Lake as a partner.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altLang="en-US" sz="2000" b="0" i="0" u="none" strike="noStrike" cap="none" normalizeH="0" baseline="0" dirty="0">
              <a:ln>
                <a:noFill/>
              </a:ln>
              <a:solidFill>
                <a:schemeClr val="tx1"/>
              </a:solidFill>
              <a:effectLst/>
              <a:latin typeface="&amp;quo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2000" b="0" i="0" u="none" strike="noStrike" cap="none" normalizeH="0" baseline="0" dirty="0">
                <a:ln>
                  <a:noFill/>
                </a:ln>
                <a:solidFill>
                  <a:schemeClr val="tx1"/>
                </a:solidFill>
                <a:effectLst/>
                <a:latin typeface="&amp;quot"/>
              </a:rPr>
              <a:t>This infrastructure gets paid back as part of the capital costs </a:t>
            </a:r>
          </a:p>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2000" b="0" i="0" u="none" strike="noStrike" cap="none" normalizeH="0" baseline="0" dirty="0">
                <a:ln>
                  <a:noFill/>
                </a:ln>
                <a:solidFill>
                  <a:schemeClr val="tx1"/>
                </a:solidFill>
                <a:effectLst/>
                <a:latin typeface="&amp;quot"/>
              </a:rPr>
              <a:t>on a per acre charge to each of the 165 farms until it is paid back </a:t>
            </a:r>
          </a:p>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2000" b="0" i="0" u="none" strike="noStrike" cap="none" normalizeH="0" baseline="0" dirty="0">
                <a:ln>
                  <a:noFill/>
                </a:ln>
                <a:solidFill>
                  <a:schemeClr val="tx1"/>
                </a:solidFill>
                <a:effectLst/>
                <a:latin typeface="&amp;quot"/>
              </a:rPr>
              <a:t>and the capital costs stay in place to replenish major repairs </a:t>
            </a:r>
          </a:p>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2000" b="0" i="0" u="none" strike="noStrike" cap="none" normalizeH="0" baseline="0" dirty="0">
                <a:ln>
                  <a:noFill/>
                </a:ln>
                <a:solidFill>
                  <a:schemeClr val="tx1"/>
                </a:solidFill>
                <a:effectLst/>
                <a:latin typeface="&amp;quot"/>
              </a:rPr>
              <a:t>of full replacement of the infrastructure. </a:t>
            </a:r>
          </a:p>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2000" b="0" i="0" u="none" strike="noStrike" cap="none" normalizeH="0" baseline="0" dirty="0">
                <a:ln>
                  <a:noFill/>
                </a:ln>
                <a:solidFill>
                  <a:schemeClr val="tx1"/>
                </a:solidFill>
                <a:effectLst/>
                <a:latin typeface="&amp;quot"/>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2000" b="0" i="0" u="none" strike="noStrike" cap="none" normalizeH="0" baseline="0" dirty="0">
                <a:ln>
                  <a:noFill/>
                </a:ln>
                <a:solidFill>
                  <a:schemeClr val="tx1"/>
                </a:solidFill>
                <a:effectLst/>
                <a:latin typeface="&amp;quot"/>
              </a:rPr>
              <a:t>On top of the capital costs these farms also pay a maintenance </a:t>
            </a:r>
          </a:p>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2000" b="0" i="0" u="none" strike="noStrike" cap="none" normalizeH="0" baseline="0" dirty="0">
                <a:ln>
                  <a:noFill/>
                </a:ln>
                <a:solidFill>
                  <a:schemeClr val="tx1"/>
                </a:solidFill>
                <a:effectLst/>
                <a:latin typeface="&amp;quot"/>
              </a:rPr>
              <a:t>cost on a per acre charge to cover general works, like ditching, </a:t>
            </a:r>
          </a:p>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2000" b="0" i="0" u="none" strike="noStrike" cap="none" normalizeH="0" baseline="0" dirty="0">
                <a:ln>
                  <a:noFill/>
                </a:ln>
                <a:solidFill>
                  <a:schemeClr val="tx1"/>
                </a:solidFill>
                <a:effectLst/>
                <a:latin typeface="&amp;quot"/>
              </a:rPr>
              <a:t>vegetation removal, minor pipe and pump repairs, etc.</a:t>
            </a:r>
            <a:endParaRPr kumimoji="0" lang="en-CA"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8873703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2069B6-5DCE-402C-80F2-73930B5E13FF}"/>
              </a:ext>
            </a:extLst>
          </p:cNvPr>
          <p:cNvSpPr>
            <a:spLocks noGrp="1"/>
          </p:cNvSpPr>
          <p:nvPr>
            <p:ph type="title"/>
          </p:nvPr>
        </p:nvSpPr>
        <p:spPr>
          <a:xfrm>
            <a:off x="838200" y="963877"/>
            <a:ext cx="3494362" cy="4930246"/>
          </a:xfrm>
        </p:spPr>
        <p:txBody>
          <a:bodyPr>
            <a:normAutofit/>
          </a:bodyPr>
          <a:lstStyle/>
          <a:p>
            <a:pPr algn="r"/>
            <a:r>
              <a:rPr lang="en-CA" dirty="0">
                <a:solidFill>
                  <a:schemeClr val="accent1"/>
                </a:solidFill>
              </a:rPr>
              <a:t>Tourism Capital Opportunities with Partners</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4" name="Content Placeholder 3">
            <a:extLst>
              <a:ext uri="{FF2B5EF4-FFF2-40B4-BE49-F238E27FC236}">
                <a16:creationId xmlns:a16="http://schemas.microsoft.com/office/drawing/2014/main" id="{F863D01D-F08A-4784-A834-5E95E0F789B3}"/>
              </a:ext>
            </a:extLst>
          </p:cNvPr>
          <p:cNvPicPr>
            <a:picLocks noGrp="1" noChangeAspect="1"/>
          </p:cNvPicPr>
          <p:nvPr>
            <p:ph idx="1"/>
          </p:nvPr>
        </p:nvPicPr>
        <p:blipFill rotWithShape="1">
          <a:blip r:embed="rId2"/>
          <a:srcRect l="6383"/>
          <a:stretch/>
        </p:blipFill>
        <p:spPr>
          <a:xfrm>
            <a:off x="4976031" y="578069"/>
            <a:ext cx="3494362" cy="2469156"/>
          </a:xfrm>
          <a:prstGeom prst="rect">
            <a:avLst/>
          </a:prstGeom>
        </p:spPr>
      </p:pic>
      <p:pic>
        <p:nvPicPr>
          <p:cNvPr id="1026" name="Picture 2" descr="Image result for old town niagara on the lake">
            <a:extLst>
              <a:ext uri="{FF2B5EF4-FFF2-40B4-BE49-F238E27FC236}">
                <a16:creationId xmlns:a16="http://schemas.microsoft.com/office/drawing/2014/main" id="{802993DD-D083-4638-86AB-5FBD06DDDD1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3276"/>
          <a:stretch/>
        </p:blipFill>
        <p:spPr bwMode="auto">
          <a:xfrm>
            <a:off x="4976030" y="3153720"/>
            <a:ext cx="6377753" cy="30506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74BC5FE-3619-44C4-9126-B282BCE78F92}"/>
              </a:ext>
            </a:extLst>
          </p:cNvPr>
          <p:cNvPicPr>
            <a:picLocks noChangeAspect="1"/>
          </p:cNvPicPr>
          <p:nvPr/>
        </p:nvPicPr>
        <p:blipFill rotWithShape="1">
          <a:blip r:embed="rId4"/>
          <a:srcRect l="34127" t="12161" r="2084" b="-12161"/>
          <a:stretch/>
        </p:blipFill>
        <p:spPr>
          <a:xfrm>
            <a:off x="8634027" y="578069"/>
            <a:ext cx="2719773" cy="2818783"/>
          </a:xfrm>
          <a:prstGeom prst="rect">
            <a:avLst/>
          </a:prstGeom>
        </p:spPr>
      </p:pic>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D35F13FF-5666-4016-A9A8-697F84DE35A6}"/>
                  </a:ext>
                </a:extLst>
              </p:cNvPr>
              <p:cNvGraphicFramePr>
                <a:graphicFrameLocks noChangeAspect="1"/>
              </p:cNvGraphicFramePr>
              <p:nvPr>
                <p:extLst>
                  <p:ext uri="{D42A27DB-BD31-4B8C-83A1-F6EECF244321}">
                    <p14:modId xmlns:p14="http://schemas.microsoft.com/office/powerpoint/2010/main" val="2476006341"/>
                  </p:ext>
                </p:extLst>
              </p:nvPr>
            </p:nvGraphicFramePr>
            <p:xfrm>
              <a:off x="-47884" y="-1694712"/>
              <a:ext cx="3048000" cy="1714500"/>
            </p:xfrm>
            <a:graphic>
              <a:graphicData uri="http://schemas.microsoft.com/office/powerpoint/2016/slidezoom">
                <pslz:sldZm>
                  <pslz:sldZmObj sldId="290" cId="3179765923">
                    <pslz:zmPr id="{0737A59D-0691-4989-BC29-5F510AA507B4}" returnToParent="0" transitionDur="1000">
                      <p166:blipFill xmlns:p166="http://schemas.microsoft.com/office/powerpoint/2016/6/main">
                        <a:blip r:embed="rId5"/>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5" name="Slide Zoom 4">
                <a:hlinkClick r:id="rId6" action="ppaction://hlinksldjump"/>
                <a:extLst>
                  <a:ext uri="{FF2B5EF4-FFF2-40B4-BE49-F238E27FC236}">
                    <a16:creationId xmlns:a16="http://schemas.microsoft.com/office/drawing/2014/main" id="{D35F13FF-5666-4016-A9A8-697F84DE35A6}"/>
                  </a:ext>
                </a:extLst>
              </p:cNvPr>
              <p:cNvPicPr>
                <a:picLocks noGrp="1" noRot="1" noChangeAspect="1" noMove="1" noResize="1" noEditPoints="1" noAdjustHandles="1" noChangeArrowheads="1" noChangeShapeType="1"/>
              </p:cNvPicPr>
              <p:nvPr/>
            </p:nvPicPr>
            <p:blipFill>
              <a:blip r:embed="rId7"/>
              <a:stretch>
                <a:fillRect/>
              </a:stretch>
            </p:blipFill>
            <p:spPr>
              <a:xfrm>
                <a:off x="-47884" y="-1694712"/>
                <a:ext cx="3048000" cy="1714500"/>
              </a:xfrm>
              <a:prstGeom prst="rect">
                <a:avLst/>
              </a:prstGeom>
              <a:ln w="3175">
                <a:solidFill>
                  <a:prstClr val="ltGray"/>
                </a:solidFill>
              </a:ln>
            </p:spPr>
          </p:pic>
        </mc:Fallback>
      </mc:AlternateContent>
      <p:sp>
        <p:nvSpPr>
          <p:cNvPr id="3" name="Slide Number Placeholder 2">
            <a:extLst>
              <a:ext uri="{FF2B5EF4-FFF2-40B4-BE49-F238E27FC236}">
                <a16:creationId xmlns:a16="http://schemas.microsoft.com/office/drawing/2014/main" id="{6744B31C-72C6-4C30-877C-3C19A1446FF6}"/>
              </a:ext>
            </a:extLst>
          </p:cNvPr>
          <p:cNvSpPr>
            <a:spLocks noGrp="1"/>
          </p:cNvSpPr>
          <p:nvPr>
            <p:ph type="sldNum" sz="quarter" idx="12"/>
          </p:nvPr>
        </p:nvSpPr>
        <p:spPr/>
        <p:txBody>
          <a:bodyPr/>
          <a:lstStyle/>
          <a:p>
            <a:fld id="{C5D9400C-0694-464B-B97D-BC6A0BFA75C3}" type="slidenum">
              <a:rPr lang="en-CA" smtClean="0"/>
              <a:t>13</a:t>
            </a:fld>
            <a:endParaRPr lang="en-CA"/>
          </a:p>
        </p:txBody>
      </p:sp>
    </p:spTree>
    <p:extLst>
      <p:ext uri="{BB962C8B-B14F-4D97-AF65-F5344CB8AC3E}">
        <p14:creationId xmlns:p14="http://schemas.microsoft.com/office/powerpoint/2010/main" val="35046386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F207D8-A477-48C6-BB13-9CAA1A4FDF88}"/>
              </a:ext>
            </a:extLst>
          </p:cNvPr>
          <p:cNvSpPr>
            <a:spLocks noGrp="1"/>
          </p:cNvSpPr>
          <p:nvPr>
            <p:ph type="title"/>
          </p:nvPr>
        </p:nvSpPr>
        <p:spPr>
          <a:xfrm>
            <a:off x="838200" y="963613"/>
            <a:ext cx="3494362" cy="4930246"/>
          </a:xfrm>
        </p:spPr>
        <p:txBody>
          <a:bodyPr>
            <a:normAutofit/>
          </a:bodyPr>
          <a:lstStyle/>
          <a:p>
            <a:pPr algn="r"/>
            <a:r>
              <a:rPr lang="en-CA" dirty="0">
                <a:solidFill>
                  <a:schemeClr val="accent1"/>
                </a:solidFill>
              </a:rPr>
              <a:t>Glendale Diverging Diamond Enhancement</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6" name="Content Placeholder 5" descr="A traffic light on the side of a road&#10;&#10;Description automatically generated">
            <a:extLst>
              <a:ext uri="{FF2B5EF4-FFF2-40B4-BE49-F238E27FC236}">
                <a16:creationId xmlns:a16="http://schemas.microsoft.com/office/drawing/2014/main" id="{FBC5B92C-4723-40AE-A791-7FA65CD6235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20115" y="963613"/>
            <a:ext cx="4710814" cy="4930775"/>
          </a:xfrm>
          <a:prstGeom prst="rect">
            <a:avLst/>
          </a:prstGeom>
        </p:spPr>
      </p:pic>
      <p:sp>
        <p:nvSpPr>
          <p:cNvPr id="3" name="Slide Number Placeholder 2">
            <a:extLst>
              <a:ext uri="{FF2B5EF4-FFF2-40B4-BE49-F238E27FC236}">
                <a16:creationId xmlns:a16="http://schemas.microsoft.com/office/drawing/2014/main" id="{EF0FBF0F-4165-4749-889E-DD6A4AF0B997}"/>
              </a:ext>
            </a:extLst>
          </p:cNvPr>
          <p:cNvSpPr>
            <a:spLocks noGrp="1"/>
          </p:cNvSpPr>
          <p:nvPr>
            <p:ph type="sldNum" sz="quarter" idx="12"/>
          </p:nvPr>
        </p:nvSpPr>
        <p:spPr/>
        <p:txBody>
          <a:bodyPr/>
          <a:lstStyle/>
          <a:p>
            <a:fld id="{C5D9400C-0694-464B-B97D-BC6A0BFA75C3}" type="slidenum">
              <a:rPr lang="en-CA" smtClean="0"/>
              <a:t>14</a:t>
            </a:fld>
            <a:endParaRPr lang="en-CA"/>
          </a:p>
        </p:txBody>
      </p:sp>
    </p:spTree>
    <p:extLst>
      <p:ext uri="{BB962C8B-B14F-4D97-AF65-F5344CB8AC3E}">
        <p14:creationId xmlns:p14="http://schemas.microsoft.com/office/powerpoint/2010/main" val="27779177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F207D8-A477-48C6-BB13-9CAA1A4FDF88}"/>
              </a:ext>
            </a:extLst>
          </p:cNvPr>
          <p:cNvSpPr>
            <a:spLocks noGrp="1"/>
          </p:cNvSpPr>
          <p:nvPr>
            <p:ph type="title"/>
          </p:nvPr>
        </p:nvSpPr>
        <p:spPr>
          <a:xfrm>
            <a:off x="838200" y="963877"/>
            <a:ext cx="3494362" cy="4930246"/>
          </a:xfrm>
        </p:spPr>
        <p:txBody>
          <a:bodyPr>
            <a:normAutofit/>
          </a:bodyPr>
          <a:lstStyle/>
          <a:p>
            <a:pPr algn="r"/>
            <a:r>
              <a:rPr lang="en-CA">
                <a:solidFill>
                  <a:schemeClr val="accent1"/>
                </a:solidFill>
              </a:rPr>
              <a:t>Niagara Region Requirement </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07A4B0D-3148-4807-94B6-9183CEE8490D}"/>
              </a:ext>
            </a:extLst>
          </p:cNvPr>
          <p:cNvSpPr>
            <a:spLocks noGrp="1"/>
          </p:cNvSpPr>
          <p:nvPr>
            <p:ph idx="1"/>
          </p:nvPr>
        </p:nvSpPr>
        <p:spPr>
          <a:xfrm>
            <a:off x="4976031" y="963877"/>
            <a:ext cx="6377769" cy="4930246"/>
          </a:xfrm>
        </p:spPr>
        <p:txBody>
          <a:bodyPr anchor="ctr">
            <a:normAutofit/>
          </a:bodyPr>
          <a:lstStyle/>
          <a:p>
            <a:pPr fontAlgn="base">
              <a:spcAft>
                <a:spcPts val="0"/>
              </a:spcAft>
            </a:pPr>
            <a:r>
              <a:rPr lang="en-CA" sz="1700" dirty="0">
                <a:latin typeface="&amp;quot"/>
                <a:ea typeface="Times New Roman" panose="02020603050405020304" pitchFamily="18" charset="0"/>
                <a:cs typeface="Times New Roman" panose="02020603050405020304" pitchFamily="18" charset="0"/>
              </a:rPr>
              <a:t>Staff have provided high-level budgetary numbers for the elements for cost-sharing with the Town as MTO has released their design assignment and these have been included as part of the scope:</a:t>
            </a:r>
          </a:p>
          <a:p>
            <a:pPr marL="0" indent="0" fontAlgn="base">
              <a:spcAft>
                <a:spcPts val="0"/>
              </a:spcAft>
              <a:buNone/>
            </a:pPr>
            <a:r>
              <a:rPr lang="en-CA" sz="1700" dirty="0">
                <a:latin typeface="&amp;quot"/>
                <a:ea typeface="Times New Roman" panose="02020603050405020304" pitchFamily="18" charset="0"/>
                <a:cs typeface="Times New Roman" panose="02020603050405020304" pitchFamily="18" charset="0"/>
              </a:rPr>
              <a:t> </a:t>
            </a:r>
            <a:endParaRPr lang="en-CA" sz="1700" dirty="0">
              <a:effectLst/>
              <a:latin typeface="Calibri" panose="020F0502020204030204" pitchFamily="34" charset="0"/>
              <a:ea typeface="Calibri" panose="020F0502020204030204" pitchFamily="34" charset="0"/>
              <a:cs typeface="Times New Roman" panose="02020603050405020304" pitchFamily="18" charset="0"/>
            </a:endParaRPr>
          </a:p>
          <a:p>
            <a:pPr marL="952500" fontAlgn="base"/>
            <a:r>
              <a:rPr lang="en-CA" sz="1700" dirty="0">
                <a:latin typeface="&amp;quot"/>
                <a:ea typeface="Times New Roman" panose="02020603050405020304" pitchFamily="18" charset="0"/>
                <a:cs typeface="Times New Roman" panose="02020603050405020304" pitchFamily="18" charset="0"/>
              </a:rPr>
              <a:t>Decorative Lighting +/- $100,000 (my understanding is that Municipal Staff have confirmed no funding available but it has been included in the RFP as its easier to decrease the spec versus increase)</a:t>
            </a:r>
          </a:p>
          <a:p>
            <a:pPr marL="952500" fontAlgn="base"/>
            <a:endParaRPr lang="en-CA" sz="1700" dirty="0">
              <a:effectLst/>
              <a:latin typeface="Calibri" panose="020F0502020204030204" pitchFamily="34" charset="0"/>
              <a:ea typeface="Calibri" panose="020F0502020204030204" pitchFamily="34" charset="0"/>
              <a:cs typeface="Times New Roman" panose="02020603050405020304" pitchFamily="18" charset="0"/>
            </a:endParaRPr>
          </a:p>
          <a:p>
            <a:pPr marL="952500" fontAlgn="base"/>
            <a:r>
              <a:rPr lang="en-CA" sz="1700" dirty="0">
                <a:latin typeface="&amp;quot"/>
                <a:ea typeface="Times New Roman" panose="02020603050405020304" pitchFamily="18" charset="0"/>
                <a:cs typeface="Times New Roman" panose="02020603050405020304" pitchFamily="18" charset="0"/>
              </a:rPr>
              <a:t>Upgrades to the Roundabout (based on recent tender closing costs)</a:t>
            </a:r>
            <a:endParaRPr lang="en-CA" sz="1700" dirty="0">
              <a:effectLst/>
              <a:latin typeface="Calibri" panose="020F0502020204030204" pitchFamily="34" charset="0"/>
              <a:ea typeface="Calibri" panose="020F0502020204030204" pitchFamily="34" charset="0"/>
              <a:cs typeface="Times New Roman" panose="02020603050405020304" pitchFamily="18" charset="0"/>
            </a:endParaRPr>
          </a:p>
          <a:p>
            <a:pPr marL="1409700" fontAlgn="base"/>
            <a:r>
              <a:rPr lang="en-CA" sz="1700" dirty="0">
                <a:latin typeface="inherit"/>
                <a:ea typeface="Times New Roman" panose="02020603050405020304" pitchFamily="18" charset="0"/>
                <a:cs typeface="Times New Roman" panose="02020603050405020304" pitchFamily="18" charset="0"/>
              </a:rPr>
              <a:t>o</a:t>
            </a:r>
            <a:r>
              <a:rPr lang="en-CA" sz="1700" dirty="0">
                <a:effectLst/>
                <a:latin typeface="&amp;quot"/>
                <a:ea typeface="Times New Roman" panose="02020603050405020304" pitchFamily="18" charset="0"/>
                <a:cs typeface="Times New Roman" panose="02020603050405020304" pitchFamily="18" charset="0"/>
              </a:rPr>
              <a:t>   </a:t>
            </a:r>
            <a:r>
              <a:rPr lang="en-CA" sz="1700" dirty="0">
                <a:latin typeface="&amp;quot"/>
                <a:ea typeface="Times New Roman" panose="02020603050405020304" pitchFamily="18" charset="0"/>
                <a:cs typeface="Times New Roman" panose="02020603050405020304" pitchFamily="18" charset="0"/>
              </a:rPr>
              <a:t>Landscaping Upgrades (Plantings) +/- $14,000</a:t>
            </a:r>
            <a:endParaRPr lang="en-CA" sz="1700" dirty="0">
              <a:effectLst/>
              <a:latin typeface="Calibri" panose="020F0502020204030204" pitchFamily="34" charset="0"/>
              <a:ea typeface="Calibri" panose="020F0502020204030204" pitchFamily="34" charset="0"/>
              <a:cs typeface="Times New Roman" panose="02020603050405020304" pitchFamily="18" charset="0"/>
            </a:endParaRPr>
          </a:p>
          <a:p>
            <a:pPr marL="1409700" fontAlgn="base"/>
            <a:r>
              <a:rPr lang="en-CA" sz="1700" dirty="0">
                <a:latin typeface="inherit"/>
                <a:ea typeface="Times New Roman" panose="02020603050405020304" pitchFamily="18" charset="0"/>
                <a:cs typeface="Times New Roman" panose="02020603050405020304" pitchFamily="18" charset="0"/>
              </a:rPr>
              <a:t>o</a:t>
            </a:r>
            <a:r>
              <a:rPr lang="en-CA" sz="1700" dirty="0">
                <a:effectLst/>
                <a:latin typeface="&amp;quot"/>
                <a:ea typeface="Times New Roman" panose="02020603050405020304" pitchFamily="18" charset="0"/>
                <a:cs typeface="Times New Roman" panose="02020603050405020304" pitchFamily="18" charset="0"/>
              </a:rPr>
              <a:t>   </a:t>
            </a:r>
            <a:r>
              <a:rPr lang="en-CA" sz="1700" dirty="0">
                <a:latin typeface="&amp;quot"/>
                <a:ea typeface="Times New Roman" panose="02020603050405020304" pitchFamily="18" charset="0"/>
                <a:cs typeface="Times New Roman" panose="02020603050405020304" pitchFamily="18" charset="0"/>
              </a:rPr>
              <a:t>Irrigation +/- $11,000</a:t>
            </a:r>
            <a:endParaRPr lang="en-CA" sz="1700" dirty="0">
              <a:effectLst/>
              <a:latin typeface="Calibri" panose="020F0502020204030204" pitchFamily="34" charset="0"/>
              <a:ea typeface="Calibri" panose="020F0502020204030204" pitchFamily="34" charset="0"/>
              <a:cs typeface="Times New Roman" panose="02020603050405020304" pitchFamily="18" charset="0"/>
            </a:endParaRPr>
          </a:p>
          <a:p>
            <a:pPr marL="1409700" fontAlgn="base"/>
            <a:r>
              <a:rPr lang="en-CA" sz="1700" dirty="0">
                <a:latin typeface="inherit"/>
                <a:ea typeface="Times New Roman" panose="02020603050405020304" pitchFamily="18" charset="0"/>
                <a:cs typeface="Times New Roman" panose="02020603050405020304" pitchFamily="18" charset="0"/>
              </a:rPr>
              <a:t>o</a:t>
            </a:r>
            <a:r>
              <a:rPr lang="en-CA" sz="1700" dirty="0">
                <a:effectLst/>
                <a:latin typeface="&amp;quot"/>
                <a:ea typeface="Times New Roman" panose="02020603050405020304" pitchFamily="18" charset="0"/>
                <a:cs typeface="Times New Roman" panose="02020603050405020304" pitchFamily="18" charset="0"/>
              </a:rPr>
              <a:t>   </a:t>
            </a:r>
            <a:r>
              <a:rPr lang="en-CA" sz="1700" dirty="0">
                <a:latin typeface="&amp;quot"/>
                <a:ea typeface="Times New Roman" panose="02020603050405020304" pitchFamily="18" charset="0"/>
                <a:cs typeface="Times New Roman" panose="02020603050405020304" pitchFamily="18" charset="0"/>
              </a:rPr>
              <a:t>Electrical +/- $5,000</a:t>
            </a:r>
            <a:endParaRPr lang="en-CA" sz="1700" dirty="0"/>
          </a:p>
        </p:txBody>
      </p:sp>
      <p:sp>
        <p:nvSpPr>
          <p:cNvPr id="4" name="Slide Number Placeholder 3">
            <a:extLst>
              <a:ext uri="{FF2B5EF4-FFF2-40B4-BE49-F238E27FC236}">
                <a16:creationId xmlns:a16="http://schemas.microsoft.com/office/drawing/2014/main" id="{247D3722-E21F-487D-9CE0-26AB78837346}"/>
              </a:ext>
            </a:extLst>
          </p:cNvPr>
          <p:cNvSpPr>
            <a:spLocks noGrp="1"/>
          </p:cNvSpPr>
          <p:nvPr>
            <p:ph type="sldNum" sz="quarter" idx="12"/>
          </p:nvPr>
        </p:nvSpPr>
        <p:spPr/>
        <p:txBody>
          <a:bodyPr/>
          <a:lstStyle/>
          <a:p>
            <a:fld id="{C5D9400C-0694-464B-B97D-BC6A0BFA75C3}" type="slidenum">
              <a:rPr lang="en-CA" smtClean="0"/>
              <a:t>15</a:t>
            </a:fld>
            <a:endParaRPr lang="en-CA"/>
          </a:p>
        </p:txBody>
      </p:sp>
    </p:spTree>
    <p:extLst>
      <p:ext uri="{BB962C8B-B14F-4D97-AF65-F5344CB8AC3E}">
        <p14:creationId xmlns:p14="http://schemas.microsoft.com/office/powerpoint/2010/main" val="6386453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E83332-6DAD-46DD-975C-DB1E97B2D5F9}"/>
              </a:ext>
            </a:extLst>
          </p:cNvPr>
          <p:cNvSpPr>
            <a:spLocks noGrp="1"/>
          </p:cNvSpPr>
          <p:nvPr>
            <p:ph type="title"/>
          </p:nvPr>
        </p:nvSpPr>
        <p:spPr>
          <a:xfrm>
            <a:off x="838200" y="963877"/>
            <a:ext cx="3494362" cy="4930246"/>
          </a:xfrm>
        </p:spPr>
        <p:txBody>
          <a:bodyPr>
            <a:normAutofit/>
          </a:bodyPr>
          <a:lstStyle/>
          <a:p>
            <a:pPr algn="r"/>
            <a:r>
              <a:rPr lang="en-CA">
                <a:solidFill>
                  <a:schemeClr val="accent1"/>
                </a:solidFill>
              </a:rPr>
              <a:t>Town of NOTL – next steps </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357AC3C-34C4-454B-85EE-178901BA6A57}"/>
              </a:ext>
            </a:extLst>
          </p:cNvPr>
          <p:cNvSpPr>
            <a:spLocks noGrp="1"/>
          </p:cNvSpPr>
          <p:nvPr>
            <p:ph idx="1"/>
          </p:nvPr>
        </p:nvSpPr>
        <p:spPr>
          <a:xfrm>
            <a:off x="4976031" y="963877"/>
            <a:ext cx="6377769" cy="4930246"/>
          </a:xfrm>
        </p:spPr>
        <p:txBody>
          <a:bodyPr anchor="ctr">
            <a:normAutofit/>
          </a:bodyPr>
          <a:lstStyle/>
          <a:p>
            <a:endParaRPr lang="en-CA" sz="2000" dirty="0"/>
          </a:p>
          <a:p>
            <a:r>
              <a:rPr lang="en-CA" sz="2000" dirty="0"/>
              <a:t>Once the Town confirms their intent for the decorative lighting upgrades, the Region will then provide a Letter of Commitment to the Town based on the current estimates. </a:t>
            </a:r>
          </a:p>
          <a:p>
            <a:r>
              <a:rPr lang="en-CA" sz="2000" dirty="0"/>
              <a:t>Cost-sharing repayment could be deferred to the end of the contract in 2023, however commitment confirmation will be required in 2020 or as soon as possible.  </a:t>
            </a:r>
          </a:p>
          <a:p>
            <a:r>
              <a:rPr lang="en-CA" sz="2000" dirty="0"/>
              <a:t>The RFP has currently went out with the specifications for the requirements of the decorative lighting.  Staff have also meet with our Regional landscape architects to discuss potential funding options to assist the Town with offsetting the costs, and they said they would be willing to work with them on their applications.</a:t>
            </a:r>
          </a:p>
          <a:p>
            <a:endParaRPr lang="en-CA" sz="2000" dirty="0"/>
          </a:p>
        </p:txBody>
      </p:sp>
      <p:sp>
        <p:nvSpPr>
          <p:cNvPr id="4" name="Slide Number Placeholder 3">
            <a:extLst>
              <a:ext uri="{FF2B5EF4-FFF2-40B4-BE49-F238E27FC236}">
                <a16:creationId xmlns:a16="http://schemas.microsoft.com/office/drawing/2014/main" id="{387838CD-37B7-4835-BF89-5E39359DCAE5}"/>
              </a:ext>
            </a:extLst>
          </p:cNvPr>
          <p:cNvSpPr>
            <a:spLocks noGrp="1"/>
          </p:cNvSpPr>
          <p:nvPr>
            <p:ph type="sldNum" sz="quarter" idx="12"/>
          </p:nvPr>
        </p:nvSpPr>
        <p:spPr/>
        <p:txBody>
          <a:bodyPr/>
          <a:lstStyle/>
          <a:p>
            <a:fld id="{C5D9400C-0694-464B-B97D-BC6A0BFA75C3}" type="slidenum">
              <a:rPr lang="en-CA" smtClean="0"/>
              <a:t>16</a:t>
            </a:fld>
            <a:endParaRPr lang="en-CA"/>
          </a:p>
        </p:txBody>
      </p:sp>
    </p:spTree>
    <p:extLst>
      <p:ext uri="{BB962C8B-B14F-4D97-AF65-F5344CB8AC3E}">
        <p14:creationId xmlns:p14="http://schemas.microsoft.com/office/powerpoint/2010/main" val="4792288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text&#10;&#10;Description automatically generated">
            <a:extLst>
              <a:ext uri="{FF2B5EF4-FFF2-40B4-BE49-F238E27FC236}">
                <a16:creationId xmlns:a16="http://schemas.microsoft.com/office/drawing/2014/main" id="{46E45A16-4BDA-4335-8A05-3E690EECBB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1292"/>
            <a:ext cx="12192000" cy="5995416"/>
          </a:xfrm>
          <a:prstGeom prst="rect">
            <a:avLst/>
          </a:prstGeom>
        </p:spPr>
      </p:pic>
      <p:sp>
        <p:nvSpPr>
          <p:cNvPr id="2" name="Slide Number Placeholder 1">
            <a:extLst>
              <a:ext uri="{FF2B5EF4-FFF2-40B4-BE49-F238E27FC236}">
                <a16:creationId xmlns:a16="http://schemas.microsoft.com/office/drawing/2014/main" id="{3E2BAF59-A4E3-46E4-9A30-B37B14E0300D}"/>
              </a:ext>
            </a:extLst>
          </p:cNvPr>
          <p:cNvSpPr>
            <a:spLocks noGrp="1"/>
          </p:cNvSpPr>
          <p:nvPr>
            <p:ph type="sldNum" sz="quarter" idx="12"/>
          </p:nvPr>
        </p:nvSpPr>
        <p:spPr/>
        <p:txBody>
          <a:bodyPr/>
          <a:lstStyle/>
          <a:p>
            <a:fld id="{C5D9400C-0694-464B-B97D-BC6A0BFA75C3}" type="slidenum">
              <a:rPr lang="en-CA" smtClean="0"/>
              <a:t>17</a:t>
            </a:fld>
            <a:endParaRPr lang="en-CA"/>
          </a:p>
        </p:txBody>
      </p:sp>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626A0A1F-E01F-474B-830E-5C096F2AF8A1}"/>
                  </a:ext>
                </a:extLst>
              </p:cNvPr>
              <p:cNvGraphicFramePr>
                <a:graphicFrameLocks noChangeAspect="1"/>
              </p:cNvGraphicFramePr>
              <p:nvPr>
                <p:extLst>
                  <p:ext uri="{D42A27DB-BD31-4B8C-83A1-F6EECF244321}">
                    <p14:modId xmlns:p14="http://schemas.microsoft.com/office/powerpoint/2010/main" val="646416868"/>
                  </p:ext>
                </p:extLst>
              </p:nvPr>
            </p:nvGraphicFramePr>
            <p:xfrm>
              <a:off x="8043936" y="1679321"/>
              <a:ext cx="3048000" cy="1714500"/>
            </p:xfrm>
            <a:graphic>
              <a:graphicData uri="http://schemas.microsoft.com/office/powerpoint/2016/slidezoom">
                <pslz:sldZm>
                  <pslz:sldZmObj sldId="260" cId="479228881">
                    <pslz:zmPr id="{D8508C95-840A-4F76-B977-4CB1ABE79AAE}" returnToParent="0" transitionDur="1000">
                      <p166:blipFill xmlns:p166="http://schemas.microsoft.com/office/powerpoint/2016/6/main">
                        <a:blip r:embed="rId3"/>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5" name="Slide Zoom 4">
                <a:hlinkClick r:id="rId4" action="ppaction://hlinksldjump"/>
                <a:extLst>
                  <a:ext uri="{FF2B5EF4-FFF2-40B4-BE49-F238E27FC236}">
                    <a16:creationId xmlns:a16="http://schemas.microsoft.com/office/drawing/2014/main" id="{626A0A1F-E01F-474B-830E-5C096F2AF8A1}"/>
                  </a:ext>
                </a:extLst>
              </p:cNvPr>
              <p:cNvPicPr>
                <a:picLocks noGrp="1" noRot="1" noChangeAspect="1" noMove="1" noResize="1" noEditPoints="1" noAdjustHandles="1" noChangeArrowheads="1" noChangeShapeType="1"/>
              </p:cNvPicPr>
              <p:nvPr/>
            </p:nvPicPr>
            <p:blipFill>
              <a:blip r:embed="rId5"/>
              <a:stretch>
                <a:fillRect/>
              </a:stretch>
            </p:blipFill>
            <p:spPr>
              <a:xfrm>
                <a:off x="8043936" y="1679321"/>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17251566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6E7BD114-D9D4-495C-84F4-FFD620B194B3}"/>
              </a:ext>
            </a:extLst>
          </p:cNvPr>
          <p:cNvPicPr>
            <a:picLocks noChangeAspect="1"/>
          </p:cNvPicPr>
          <p:nvPr/>
        </p:nvPicPr>
        <p:blipFill>
          <a:blip r:embed="rId2"/>
          <a:stretch>
            <a:fillRect/>
          </a:stretch>
        </p:blipFill>
        <p:spPr>
          <a:xfrm>
            <a:off x="1339033" y="185737"/>
            <a:ext cx="9248775" cy="6486525"/>
          </a:xfrm>
          <a:prstGeom prst="rect">
            <a:avLst/>
          </a:prstGeom>
        </p:spPr>
      </p:pic>
      <p:sp>
        <p:nvSpPr>
          <p:cNvPr id="2" name="Slide Number Placeholder 1">
            <a:extLst>
              <a:ext uri="{FF2B5EF4-FFF2-40B4-BE49-F238E27FC236}">
                <a16:creationId xmlns:a16="http://schemas.microsoft.com/office/drawing/2014/main" id="{97CDCC7F-9137-4BB7-AC90-7AB85D7E783D}"/>
              </a:ext>
            </a:extLst>
          </p:cNvPr>
          <p:cNvSpPr>
            <a:spLocks noGrp="1"/>
          </p:cNvSpPr>
          <p:nvPr>
            <p:ph type="sldNum" sz="quarter" idx="12"/>
          </p:nvPr>
        </p:nvSpPr>
        <p:spPr/>
        <p:txBody>
          <a:bodyPr/>
          <a:lstStyle/>
          <a:p>
            <a:fld id="{C5D9400C-0694-464B-B97D-BC6A0BFA75C3}" type="slidenum">
              <a:rPr lang="en-CA" smtClean="0"/>
              <a:t>18</a:t>
            </a:fld>
            <a:endParaRPr lang="en-CA"/>
          </a:p>
        </p:txBody>
      </p:sp>
    </p:spTree>
    <p:extLst>
      <p:ext uri="{BB962C8B-B14F-4D97-AF65-F5344CB8AC3E}">
        <p14:creationId xmlns:p14="http://schemas.microsoft.com/office/powerpoint/2010/main" val="22180273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25570993-5417-47C5-80F9-F38332D7CA8F}"/>
              </a:ext>
            </a:extLst>
          </p:cNvPr>
          <p:cNvPicPr>
            <a:picLocks noChangeAspect="1"/>
          </p:cNvPicPr>
          <p:nvPr/>
        </p:nvPicPr>
        <p:blipFill>
          <a:blip r:embed="rId2"/>
          <a:stretch>
            <a:fillRect/>
          </a:stretch>
        </p:blipFill>
        <p:spPr>
          <a:xfrm>
            <a:off x="1386289" y="0"/>
            <a:ext cx="9419422" cy="6858000"/>
          </a:xfrm>
          <a:prstGeom prst="rect">
            <a:avLst/>
          </a:prstGeom>
        </p:spPr>
      </p:pic>
      <p:sp>
        <p:nvSpPr>
          <p:cNvPr id="2" name="Slide Number Placeholder 1">
            <a:extLst>
              <a:ext uri="{FF2B5EF4-FFF2-40B4-BE49-F238E27FC236}">
                <a16:creationId xmlns:a16="http://schemas.microsoft.com/office/drawing/2014/main" id="{D4A4FB1D-D22E-410A-8E88-B5E7A8B1140D}"/>
              </a:ext>
            </a:extLst>
          </p:cNvPr>
          <p:cNvSpPr>
            <a:spLocks noGrp="1"/>
          </p:cNvSpPr>
          <p:nvPr>
            <p:ph type="sldNum" sz="quarter" idx="12"/>
          </p:nvPr>
        </p:nvSpPr>
        <p:spPr/>
        <p:txBody>
          <a:bodyPr/>
          <a:lstStyle/>
          <a:p>
            <a:fld id="{C5D9400C-0694-464B-B97D-BC6A0BFA75C3}" type="slidenum">
              <a:rPr lang="en-CA" smtClean="0"/>
              <a:t>19</a:t>
            </a:fld>
            <a:endParaRPr lang="en-CA"/>
          </a:p>
        </p:txBody>
      </p:sp>
    </p:spTree>
    <p:extLst>
      <p:ext uri="{BB962C8B-B14F-4D97-AF65-F5344CB8AC3E}">
        <p14:creationId xmlns:p14="http://schemas.microsoft.com/office/powerpoint/2010/main" val="40023070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137ECD-AB20-468D-951A-462A642DE268}"/>
              </a:ext>
            </a:extLst>
          </p:cNvPr>
          <p:cNvSpPr>
            <a:spLocks noGrp="1"/>
          </p:cNvSpPr>
          <p:nvPr>
            <p:ph type="title"/>
          </p:nvPr>
        </p:nvSpPr>
        <p:spPr>
          <a:xfrm>
            <a:off x="838200" y="963877"/>
            <a:ext cx="3494362" cy="4930246"/>
          </a:xfrm>
        </p:spPr>
        <p:txBody>
          <a:bodyPr>
            <a:normAutofit/>
          </a:bodyPr>
          <a:lstStyle/>
          <a:p>
            <a:pPr algn="r"/>
            <a:r>
              <a:rPr lang="en-CA" dirty="0">
                <a:solidFill>
                  <a:schemeClr val="accent1"/>
                </a:solidFill>
              </a:rPr>
              <a:t>The Presentation will include </a:t>
            </a:r>
          </a:p>
        </p:txBody>
      </p:sp>
      <p:cxnSp>
        <p:nvCxnSpPr>
          <p:cNvPr id="11" name="Straight Connector 10">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19F5252-E53B-420C-93C4-6F763E55B803}"/>
              </a:ext>
            </a:extLst>
          </p:cNvPr>
          <p:cNvSpPr>
            <a:spLocks noGrp="1"/>
          </p:cNvSpPr>
          <p:nvPr>
            <p:ph idx="1"/>
          </p:nvPr>
        </p:nvSpPr>
        <p:spPr>
          <a:xfrm>
            <a:off x="4976031" y="963877"/>
            <a:ext cx="6377769" cy="4930246"/>
          </a:xfrm>
        </p:spPr>
        <p:txBody>
          <a:bodyPr anchor="ctr">
            <a:normAutofit/>
          </a:bodyPr>
          <a:lstStyle/>
          <a:p>
            <a:r>
              <a:rPr lang="en-CA" sz="2400" dirty="0"/>
              <a:t>1.  Strategic Plan and LM Economic Task Force</a:t>
            </a:r>
          </a:p>
          <a:p>
            <a:endParaRPr lang="en-CA" sz="2400" dirty="0"/>
          </a:p>
          <a:p>
            <a:r>
              <a:rPr lang="en-CA" sz="2400" dirty="0"/>
              <a:t>2.  Our Financial Obligations in Capital Costs</a:t>
            </a:r>
          </a:p>
          <a:p>
            <a:endParaRPr lang="en-CA" sz="2400" dirty="0"/>
          </a:p>
          <a:p>
            <a:r>
              <a:rPr lang="en-CA" sz="2400" dirty="0"/>
              <a:t>3. What is possible</a:t>
            </a:r>
          </a:p>
          <a:p>
            <a:endParaRPr lang="en-CA" sz="2400" dirty="0"/>
          </a:p>
          <a:p>
            <a:r>
              <a:rPr lang="en-CA" sz="2400" dirty="0"/>
              <a:t>4. How we pay for it</a:t>
            </a:r>
          </a:p>
        </p:txBody>
      </p:sp>
      <p:sp>
        <p:nvSpPr>
          <p:cNvPr id="4" name="Slide Number Placeholder 3">
            <a:extLst>
              <a:ext uri="{FF2B5EF4-FFF2-40B4-BE49-F238E27FC236}">
                <a16:creationId xmlns:a16="http://schemas.microsoft.com/office/drawing/2014/main" id="{58C8D39F-4637-421A-A28D-7671403F7F55}"/>
              </a:ext>
            </a:extLst>
          </p:cNvPr>
          <p:cNvSpPr>
            <a:spLocks noGrp="1"/>
          </p:cNvSpPr>
          <p:nvPr>
            <p:ph type="sldNum" sz="quarter" idx="12"/>
          </p:nvPr>
        </p:nvSpPr>
        <p:spPr>
          <a:xfrm>
            <a:off x="10571516" y="6033479"/>
            <a:ext cx="782283" cy="365125"/>
          </a:xfrm>
        </p:spPr>
        <p:txBody>
          <a:bodyPr>
            <a:normAutofit/>
          </a:bodyPr>
          <a:lstStyle/>
          <a:p>
            <a:pPr>
              <a:spcAft>
                <a:spcPts val="600"/>
              </a:spcAft>
            </a:pPr>
            <a:fld id="{C5D9400C-0694-464B-B97D-BC6A0BFA75C3}" type="slidenum">
              <a:rPr lang="en-CA" sz="1050">
                <a:solidFill>
                  <a:schemeClr val="tx1">
                    <a:alpha val="80000"/>
                  </a:schemeClr>
                </a:solidFill>
              </a:rPr>
              <a:pPr>
                <a:spcAft>
                  <a:spcPts val="600"/>
                </a:spcAft>
              </a:pPr>
              <a:t>2</a:t>
            </a:fld>
            <a:endParaRPr lang="en-CA" sz="1050">
              <a:solidFill>
                <a:schemeClr val="tx1">
                  <a:alpha val="80000"/>
                </a:schemeClr>
              </a:solidFill>
            </a:endParaRPr>
          </a:p>
        </p:txBody>
      </p:sp>
    </p:spTree>
    <p:extLst>
      <p:ext uri="{BB962C8B-B14F-4D97-AF65-F5344CB8AC3E}">
        <p14:creationId xmlns:p14="http://schemas.microsoft.com/office/powerpoint/2010/main" val="27700262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F92544-EDAE-4789-BEA4-516814AB006D}"/>
              </a:ext>
            </a:extLst>
          </p:cNvPr>
          <p:cNvSpPr>
            <a:spLocks noGrp="1"/>
          </p:cNvSpPr>
          <p:nvPr>
            <p:ph type="title"/>
          </p:nvPr>
        </p:nvSpPr>
        <p:spPr>
          <a:xfrm>
            <a:off x="838200" y="963877"/>
            <a:ext cx="3494362" cy="4930246"/>
          </a:xfrm>
        </p:spPr>
        <p:txBody>
          <a:bodyPr>
            <a:normAutofit/>
          </a:bodyPr>
          <a:lstStyle/>
          <a:p>
            <a:pPr algn="r"/>
            <a:r>
              <a:rPr lang="en-CA" dirty="0">
                <a:solidFill>
                  <a:schemeClr val="accent1"/>
                </a:solidFill>
              </a:rPr>
              <a:t>Queen Street</a:t>
            </a:r>
            <a:br>
              <a:rPr lang="en-CA" dirty="0">
                <a:solidFill>
                  <a:schemeClr val="accent1"/>
                </a:solidFill>
              </a:rPr>
            </a:br>
            <a:r>
              <a:rPr lang="en-CA" dirty="0">
                <a:solidFill>
                  <a:schemeClr val="accent1"/>
                </a:solidFill>
              </a:rPr>
              <a:t>Repairs and Facelift </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descr="Image preview">
            <a:extLst>
              <a:ext uri="{FF2B5EF4-FFF2-40B4-BE49-F238E27FC236}">
                <a16:creationId xmlns:a16="http://schemas.microsoft.com/office/drawing/2014/main" id="{58AC884A-0530-4AF5-A4DB-7BF8F99174B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312414" y="476794"/>
            <a:ext cx="4451380" cy="5819503"/>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5E29DE65-79DB-4910-9131-DA6A3CFC3B05}"/>
              </a:ext>
            </a:extLst>
          </p:cNvPr>
          <p:cNvSpPr>
            <a:spLocks noGrp="1"/>
          </p:cNvSpPr>
          <p:nvPr>
            <p:ph type="sldNum" sz="quarter" idx="12"/>
          </p:nvPr>
        </p:nvSpPr>
        <p:spPr/>
        <p:txBody>
          <a:bodyPr/>
          <a:lstStyle/>
          <a:p>
            <a:fld id="{C5D9400C-0694-464B-B97D-BC6A0BFA75C3}" type="slidenum">
              <a:rPr lang="en-CA" smtClean="0"/>
              <a:t>20</a:t>
            </a:fld>
            <a:endParaRPr lang="en-CA"/>
          </a:p>
        </p:txBody>
      </p:sp>
    </p:spTree>
    <p:extLst>
      <p:ext uri="{BB962C8B-B14F-4D97-AF65-F5344CB8AC3E}">
        <p14:creationId xmlns:p14="http://schemas.microsoft.com/office/powerpoint/2010/main" val="30296426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4B2D-55F0-4F14-9255-D325D2CCB4D8}"/>
              </a:ext>
            </a:extLst>
          </p:cNvPr>
          <p:cNvSpPr>
            <a:spLocks noGrp="1"/>
          </p:cNvSpPr>
          <p:nvPr>
            <p:ph type="title"/>
          </p:nvPr>
        </p:nvSpPr>
        <p:spPr/>
        <p:txBody>
          <a:bodyPr/>
          <a:lstStyle/>
          <a:p>
            <a:r>
              <a:rPr lang="en-CA" dirty="0"/>
              <a:t>Queen Street </a:t>
            </a:r>
          </a:p>
        </p:txBody>
      </p:sp>
      <p:pic>
        <p:nvPicPr>
          <p:cNvPr id="2050" name="Picture 2">
            <a:extLst>
              <a:ext uri="{FF2B5EF4-FFF2-40B4-BE49-F238E27FC236}">
                <a16:creationId xmlns:a16="http://schemas.microsoft.com/office/drawing/2014/main" id="{A37D92AE-3179-4EF0-8CC7-0AA8A1E8610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393357" y="2436221"/>
            <a:ext cx="3270302" cy="419605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EB9F9C34-4381-435D-AED6-CC2784241B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611" y="2436222"/>
            <a:ext cx="3331029" cy="419605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F9CA025E-3DA9-41D6-ADE5-C6C09215EF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8160" y="2426515"/>
            <a:ext cx="3407229" cy="4205764"/>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3974A59A-40C1-4911-ADF1-60BB013FDBD7}"/>
              </a:ext>
            </a:extLst>
          </p:cNvPr>
          <p:cNvSpPr>
            <a:spLocks noGrp="1"/>
          </p:cNvSpPr>
          <p:nvPr>
            <p:ph type="sldNum" sz="quarter" idx="12"/>
          </p:nvPr>
        </p:nvSpPr>
        <p:spPr/>
        <p:txBody>
          <a:bodyPr/>
          <a:lstStyle/>
          <a:p>
            <a:fld id="{C5D9400C-0694-464B-B97D-BC6A0BFA75C3}" type="slidenum">
              <a:rPr lang="en-CA" smtClean="0"/>
              <a:t>21</a:t>
            </a:fld>
            <a:endParaRPr lang="en-CA"/>
          </a:p>
        </p:txBody>
      </p:sp>
    </p:spTree>
    <p:extLst>
      <p:ext uri="{BB962C8B-B14F-4D97-AF65-F5344CB8AC3E}">
        <p14:creationId xmlns:p14="http://schemas.microsoft.com/office/powerpoint/2010/main" val="20488949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689AE8A-9CFC-4FB1-A79E-956FFD92DC16}"/>
              </a:ext>
            </a:extLst>
          </p:cNvPr>
          <p:cNvSpPr>
            <a:spLocks noGrp="1"/>
          </p:cNvSpPr>
          <p:nvPr>
            <p:ph idx="1"/>
          </p:nvPr>
        </p:nvSpPr>
        <p:spPr>
          <a:xfrm>
            <a:off x="4976031" y="963877"/>
            <a:ext cx="6377769" cy="4930246"/>
          </a:xfrm>
        </p:spPr>
        <p:txBody>
          <a:bodyPr anchor="ctr">
            <a:normAutofit/>
          </a:bodyPr>
          <a:lstStyle/>
          <a:p>
            <a:pPr marL="0" indent="0">
              <a:buNone/>
            </a:pPr>
            <a:r>
              <a:rPr lang="en-CA" sz="2400" dirty="0"/>
              <a:t> </a:t>
            </a:r>
          </a:p>
          <a:p>
            <a:pPr marL="0" indent="0">
              <a:buNone/>
            </a:pPr>
            <a:endParaRPr lang="en-CA" sz="2400" dirty="0"/>
          </a:p>
        </p:txBody>
      </p:sp>
      <p:pic>
        <p:nvPicPr>
          <p:cNvPr id="5" name="Picture 4" descr="A picture containing toy&#10;&#10;Description automatically generated">
            <a:extLst>
              <a:ext uri="{FF2B5EF4-FFF2-40B4-BE49-F238E27FC236}">
                <a16:creationId xmlns:a16="http://schemas.microsoft.com/office/drawing/2014/main" id="{E8B392FA-903D-472B-B48A-33ACEC5A10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143"/>
          </a:xfrm>
          <a:prstGeom prst="rect">
            <a:avLst/>
          </a:prstGeom>
        </p:spPr>
      </p:pic>
      <p:sp>
        <p:nvSpPr>
          <p:cNvPr id="2" name="Title 1">
            <a:extLst>
              <a:ext uri="{FF2B5EF4-FFF2-40B4-BE49-F238E27FC236}">
                <a16:creationId xmlns:a16="http://schemas.microsoft.com/office/drawing/2014/main" id="{B9982625-A50F-45E8-B72E-F4B76F178FA8}"/>
              </a:ext>
            </a:extLst>
          </p:cNvPr>
          <p:cNvSpPr>
            <a:spLocks noGrp="1"/>
          </p:cNvSpPr>
          <p:nvPr>
            <p:ph type="title"/>
          </p:nvPr>
        </p:nvSpPr>
        <p:spPr>
          <a:xfrm>
            <a:off x="1374034" y="166075"/>
            <a:ext cx="9443931" cy="757919"/>
          </a:xfrm>
        </p:spPr>
        <p:txBody>
          <a:bodyPr>
            <a:normAutofit/>
          </a:bodyPr>
          <a:lstStyle/>
          <a:p>
            <a:pPr algn="r"/>
            <a:r>
              <a:rPr lang="en-CA" sz="3200" dirty="0">
                <a:solidFill>
                  <a:schemeClr val="accent1"/>
                </a:solidFill>
              </a:rPr>
              <a:t>Queen Street Road and Sidewalk Reconstruction</a:t>
            </a:r>
          </a:p>
        </p:txBody>
      </p:sp>
      <p:sp>
        <p:nvSpPr>
          <p:cNvPr id="4" name="Slide Number Placeholder 3">
            <a:extLst>
              <a:ext uri="{FF2B5EF4-FFF2-40B4-BE49-F238E27FC236}">
                <a16:creationId xmlns:a16="http://schemas.microsoft.com/office/drawing/2014/main" id="{7B019206-40B2-4650-906F-1DCBEC19D14D}"/>
              </a:ext>
            </a:extLst>
          </p:cNvPr>
          <p:cNvSpPr>
            <a:spLocks noGrp="1"/>
          </p:cNvSpPr>
          <p:nvPr>
            <p:ph type="sldNum" sz="quarter" idx="12"/>
          </p:nvPr>
        </p:nvSpPr>
        <p:spPr/>
        <p:txBody>
          <a:bodyPr/>
          <a:lstStyle/>
          <a:p>
            <a:fld id="{C5D9400C-0694-464B-B97D-BC6A0BFA75C3}" type="slidenum">
              <a:rPr lang="en-CA" smtClean="0"/>
              <a:t>22</a:t>
            </a:fld>
            <a:endParaRPr lang="en-CA"/>
          </a:p>
        </p:txBody>
      </p:sp>
    </p:spTree>
    <p:extLst>
      <p:ext uri="{BB962C8B-B14F-4D97-AF65-F5344CB8AC3E}">
        <p14:creationId xmlns:p14="http://schemas.microsoft.com/office/powerpoint/2010/main" val="2782675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689AE8A-9CFC-4FB1-A79E-956FFD92DC16}"/>
              </a:ext>
            </a:extLst>
          </p:cNvPr>
          <p:cNvSpPr>
            <a:spLocks noGrp="1"/>
          </p:cNvSpPr>
          <p:nvPr>
            <p:ph idx="1"/>
          </p:nvPr>
        </p:nvSpPr>
        <p:spPr>
          <a:xfrm>
            <a:off x="4976031" y="963877"/>
            <a:ext cx="6377769" cy="4930246"/>
          </a:xfrm>
        </p:spPr>
        <p:txBody>
          <a:bodyPr anchor="ctr">
            <a:normAutofit/>
          </a:bodyPr>
          <a:lstStyle/>
          <a:p>
            <a:pPr marL="0" indent="0">
              <a:buNone/>
            </a:pPr>
            <a:r>
              <a:rPr lang="en-CA" sz="2400" dirty="0"/>
              <a:t> </a:t>
            </a:r>
          </a:p>
          <a:p>
            <a:pPr marL="0" indent="0">
              <a:buNone/>
            </a:pPr>
            <a:r>
              <a:rPr lang="en-CA" sz="2400" dirty="0"/>
              <a:t> </a:t>
            </a:r>
          </a:p>
        </p:txBody>
      </p:sp>
      <p:pic>
        <p:nvPicPr>
          <p:cNvPr id="5" name="Picture 4" descr="A screenshot of a cell phone&#10;&#10;Description automatically generated">
            <a:extLst>
              <a:ext uri="{FF2B5EF4-FFF2-40B4-BE49-F238E27FC236}">
                <a16:creationId xmlns:a16="http://schemas.microsoft.com/office/drawing/2014/main" id="{EA4D0838-0D2D-4ABF-9C2D-3DA02CA6B3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
            <a:ext cx="12192000" cy="6857143"/>
          </a:xfrm>
          <a:prstGeom prst="rect">
            <a:avLst/>
          </a:prstGeom>
        </p:spPr>
      </p:pic>
      <p:sp>
        <p:nvSpPr>
          <p:cNvPr id="2" name="Title 1">
            <a:extLst>
              <a:ext uri="{FF2B5EF4-FFF2-40B4-BE49-F238E27FC236}">
                <a16:creationId xmlns:a16="http://schemas.microsoft.com/office/drawing/2014/main" id="{B9982625-A50F-45E8-B72E-F4B76F178FA8}"/>
              </a:ext>
            </a:extLst>
          </p:cNvPr>
          <p:cNvSpPr>
            <a:spLocks noGrp="1"/>
          </p:cNvSpPr>
          <p:nvPr>
            <p:ph type="title"/>
          </p:nvPr>
        </p:nvSpPr>
        <p:spPr>
          <a:xfrm>
            <a:off x="-5272" y="0"/>
            <a:ext cx="8671555" cy="668281"/>
          </a:xfrm>
        </p:spPr>
        <p:txBody>
          <a:bodyPr>
            <a:normAutofit/>
          </a:bodyPr>
          <a:lstStyle/>
          <a:p>
            <a:r>
              <a:rPr lang="en-CA" sz="2800" dirty="0">
                <a:solidFill>
                  <a:schemeClr val="accent1"/>
                </a:solidFill>
              </a:rPr>
              <a:t>Queen Street Road and Sidewalk Reconstruction</a:t>
            </a:r>
          </a:p>
        </p:txBody>
      </p:sp>
      <p:sp>
        <p:nvSpPr>
          <p:cNvPr id="4" name="Slide Number Placeholder 3">
            <a:extLst>
              <a:ext uri="{FF2B5EF4-FFF2-40B4-BE49-F238E27FC236}">
                <a16:creationId xmlns:a16="http://schemas.microsoft.com/office/drawing/2014/main" id="{45A979AD-0C95-42C8-AE16-D28ECAD16574}"/>
              </a:ext>
            </a:extLst>
          </p:cNvPr>
          <p:cNvSpPr>
            <a:spLocks noGrp="1"/>
          </p:cNvSpPr>
          <p:nvPr>
            <p:ph type="sldNum" sz="quarter" idx="12"/>
          </p:nvPr>
        </p:nvSpPr>
        <p:spPr/>
        <p:txBody>
          <a:bodyPr/>
          <a:lstStyle/>
          <a:p>
            <a:fld id="{C5D9400C-0694-464B-B97D-BC6A0BFA75C3}" type="slidenum">
              <a:rPr lang="en-CA" smtClean="0"/>
              <a:t>23</a:t>
            </a:fld>
            <a:endParaRPr lang="en-CA"/>
          </a:p>
        </p:txBody>
      </p:sp>
    </p:spTree>
    <p:extLst>
      <p:ext uri="{BB962C8B-B14F-4D97-AF65-F5344CB8AC3E}">
        <p14:creationId xmlns:p14="http://schemas.microsoft.com/office/powerpoint/2010/main" val="21852043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2C0F1EC-5BF2-44EB-811C-E7ED8B315ED0}"/>
              </a:ext>
            </a:extLst>
          </p:cNvPr>
          <p:cNvSpPr>
            <a:spLocks noGrp="1"/>
          </p:cNvSpPr>
          <p:nvPr>
            <p:ph idx="1"/>
          </p:nvPr>
        </p:nvSpPr>
        <p:spPr>
          <a:xfrm>
            <a:off x="4976031" y="963877"/>
            <a:ext cx="6377769" cy="4930246"/>
          </a:xfrm>
        </p:spPr>
        <p:txBody>
          <a:bodyPr anchor="ctr">
            <a:normAutofit/>
          </a:bodyPr>
          <a:lstStyle/>
          <a:p>
            <a:pPr marL="0" indent="0">
              <a:buNone/>
            </a:pPr>
            <a:r>
              <a:rPr lang="en-CA" sz="2400" dirty="0"/>
              <a:t> </a:t>
            </a:r>
          </a:p>
        </p:txBody>
      </p:sp>
      <p:sp>
        <p:nvSpPr>
          <p:cNvPr id="2" name="Slide Number Placeholder 1">
            <a:extLst>
              <a:ext uri="{FF2B5EF4-FFF2-40B4-BE49-F238E27FC236}">
                <a16:creationId xmlns:a16="http://schemas.microsoft.com/office/drawing/2014/main" id="{32374557-F39C-4453-A5A4-6BBB33EFFDA3}"/>
              </a:ext>
            </a:extLst>
          </p:cNvPr>
          <p:cNvSpPr>
            <a:spLocks noGrp="1"/>
          </p:cNvSpPr>
          <p:nvPr>
            <p:ph type="sldNum" sz="quarter" idx="12"/>
          </p:nvPr>
        </p:nvSpPr>
        <p:spPr/>
        <p:txBody>
          <a:bodyPr/>
          <a:lstStyle/>
          <a:p>
            <a:fld id="{C5D9400C-0694-464B-B97D-BC6A0BFA75C3}" type="slidenum">
              <a:rPr lang="en-CA" smtClean="0"/>
              <a:t>24</a:t>
            </a:fld>
            <a:endParaRPr lang="en-CA"/>
          </a:p>
        </p:txBody>
      </p:sp>
      <p:pic>
        <p:nvPicPr>
          <p:cNvPr id="9" name="Picture 8" descr="A close up of a map&#10;&#10;Description automatically generated">
            <a:extLst>
              <a:ext uri="{FF2B5EF4-FFF2-40B4-BE49-F238E27FC236}">
                <a16:creationId xmlns:a16="http://schemas.microsoft.com/office/drawing/2014/main" id="{B34DA244-81D0-4CA3-8B8E-EF6036F48A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2290" y="310525"/>
            <a:ext cx="9647420" cy="6227435"/>
          </a:xfrm>
          <a:prstGeom prst="rect">
            <a:avLst/>
          </a:prstGeom>
        </p:spPr>
      </p:pic>
    </p:spTree>
    <p:extLst>
      <p:ext uri="{BB962C8B-B14F-4D97-AF65-F5344CB8AC3E}">
        <p14:creationId xmlns:p14="http://schemas.microsoft.com/office/powerpoint/2010/main" val="18856706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5C4800-F3E2-40DB-9F5F-4DFFE2B8ED70}"/>
              </a:ext>
            </a:extLst>
          </p:cNvPr>
          <p:cNvSpPr>
            <a:spLocks noGrp="1"/>
          </p:cNvSpPr>
          <p:nvPr>
            <p:ph type="title"/>
          </p:nvPr>
        </p:nvSpPr>
        <p:spPr>
          <a:xfrm>
            <a:off x="838200" y="963877"/>
            <a:ext cx="3494362" cy="4930246"/>
          </a:xfrm>
        </p:spPr>
        <p:txBody>
          <a:bodyPr>
            <a:normAutofit/>
          </a:bodyPr>
          <a:lstStyle/>
          <a:p>
            <a:pPr algn="r"/>
            <a:r>
              <a:rPr lang="en-CA" dirty="0">
                <a:solidFill>
                  <a:schemeClr val="accent1"/>
                </a:solidFill>
              </a:rPr>
              <a:t>Tree Lighting </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descr="Image result for tree up lighting">
            <a:extLst>
              <a:ext uri="{FF2B5EF4-FFF2-40B4-BE49-F238E27FC236}">
                <a16:creationId xmlns:a16="http://schemas.microsoft.com/office/drawing/2014/main" id="{4A7F3CF8-0C64-43A2-935B-4FFD83B0767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811589" y="561703"/>
            <a:ext cx="3472806" cy="249310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tree up lighting">
            <a:extLst>
              <a:ext uri="{FF2B5EF4-FFF2-40B4-BE49-F238E27FC236}">
                <a16:creationId xmlns:a16="http://schemas.microsoft.com/office/drawing/2014/main" id="{85691400-769F-4EEE-B5D3-4499E0F5DD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0731" y="561702"/>
            <a:ext cx="2446438" cy="249310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urban tree uplighting">
            <a:extLst>
              <a:ext uri="{FF2B5EF4-FFF2-40B4-BE49-F238E27FC236}">
                <a16:creationId xmlns:a16="http://schemas.microsoft.com/office/drawing/2014/main" id="{ACC472BF-A951-4BAD-8EBB-AC328A9B15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1589" y="3803189"/>
            <a:ext cx="3422456" cy="25453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ights London street light white city night water reflection sky snow winter blue evening bench HDR town Christmas Tree christmas lights shot light tree downtown glow reflections lighting decor fairy tourist attraction computer wallpaper christmas decoration light fixture landscape lighting">
            <a:extLst>
              <a:ext uri="{FF2B5EF4-FFF2-40B4-BE49-F238E27FC236}">
                <a16:creationId xmlns:a16="http://schemas.microsoft.com/office/drawing/2014/main" id="{F2098C7C-26CE-47B8-80D3-AEC748E433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50193" y="3803189"/>
            <a:ext cx="2466975" cy="254536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4438D1D5-315D-42BC-80F3-D1822E4FE77F}"/>
              </a:ext>
            </a:extLst>
          </p:cNvPr>
          <p:cNvSpPr>
            <a:spLocks noGrp="1"/>
          </p:cNvSpPr>
          <p:nvPr>
            <p:ph type="sldNum" sz="quarter" idx="12"/>
          </p:nvPr>
        </p:nvSpPr>
        <p:spPr/>
        <p:txBody>
          <a:bodyPr/>
          <a:lstStyle/>
          <a:p>
            <a:fld id="{C5D9400C-0694-464B-B97D-BC6A0BFA75C3}" type="slidenum">
              <a:rPr lang="en-CA" smtClean="0"/>
              <a:t>25</a:t>
            </a:fld>
            <a:endParaRPr lang="en-CA"/>
          </a:p>
        </p:txBody>
      </p:sp>
    </p:spTree>
    <p:extLst>
      <p:ext uri="{BB962C8B-B14F-4D97-AF65-F5344CB8AC3E}">
        <p14:creationId xmlns:p14="http://schemas.microsoft.com/office/powerpoint/2010/main" val="11492087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B2F27B-99BF-4904-A217-E7CDFCBF6276}"/>
              </a:ext>
            </a:extLst>
          </p:cNvPr>
          <p:cNvSpPr>
            <a:spLocks noGrp="1"/>
          </p:cNvSpPr>
          <p:nvPr>
            <p:ph type="title"/>
          </p:nvPr>
        </p:nvSpPr>
        <p:spPr>
          <a:xfrm>
            <a:off x="699901" y="963877"/>
            <a:ext cx="3494362" cy="4930246"/>
          </a:xfrm>
        </p:spPr>
        <p:txBody>
          <a:bodyPr>
            <a:normAutofit/>
          </a:bodyPr>
          <a:lstStyle/>
          <a:p>
            <a:pPr algn="r"/>
            <a:r>
              <a:rPr lang="en-CA" dirty="0">
                <a:solidFill>
                  <a:schemeClr val="accent1"/>
                </a:solidFill>
              </a:rPr>
              <a:t>Christmas Decor</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2C0F1EC-5BF2-44EB-811C-E7ED8B315ED0}"/>
              </a:ext>
            </a:extLst>
          </p:cNvPr>
          <p:cNvSpPr>
            <a:spLocks noGrp="1"/>
          </p:cNvSpPr>
          <p:nvPr>
            <p:ph idx="1"/>
          </p:nvPr>
        </p:nvSpPr>
        <p:spPr>
          <a:xfrm>
            <a:off x="4976031" y="963877"/>
            <a:ext cx="6377769" cy="4930246"/>
          </a:xfrm>
        </p:spPr>
        <p:txBody>
          <a:bodyPr anchor="ctr">
            <a:normAutofit/>
          </a:bodyPr>
          <a:lstStyle/>
          <a:p>
            <a:pPr marL="0" indent="0">
              <a:buNone/>
            </a:pPr>
            <a:r>
              <a:rPr lang="en-CA" sz="2400" dirty="0"/>
              <a:t> </a:t>
            </a:r>
          </a:p>
        </p:txBody>
      </p:sp>
      <p:pic>
        <p:nvPicPr>
          <p:cNvPr id="2050" name="Picture 2" descr="Image result for queen street christmas niagara on the lake">
            <a:extLst>
              <a:ext uri="{FF2B5EF4-FFF2-40B4-BE49-F238E27FC236}">
                <a16:creationId xmlns:a16="http://schemas.microsoft.com/office/drawing/2014/main" id="{6B5F5335-CC72-42FE-9609-E8ED320407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5838" y="894806"/>
            <a:ext cx="6614565" cy="5140234"/>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2C550FF9-8098-4744-8172-B9BC7A06FC35}"/>
              </a:ext>
            </a:extLst>
          </p:cNvPr>
          <p:cNvSpPr>
            <a:spLocks noGrp="1"/>
          </p:cNvSpPr>
          <p:nvPr>
            <p:ph type="sldNum" sz="quarter" idx="12"/>
          </p:nvPr>
        </p:nvSpPr>
        <p:spPr/>
        <p:txBody>
          <a:bodyPr/>
          <a:lstStyle/>
          <a:p>
            <a:fld id="{C5D9400C-0694-464B-B97D-BC6A0BFA75C3}" type="slidenum">
              <a:rPr lang="en-CA" smtClean="0"/>
              <a:t>26</a:t>
            </a:fld>
            <a:endParaRPr lang="en-CA"/>
          </a:p>
        </p:txBody>
      </p:sp>
    </p:spTree>
    <p:extLst>
      <p:ext uri="{BB962C8B-B14F-4D97-AF65-F5344CB8AC3E}">
        <p14:creationId xmlns:p14="http://schemas.microsoft.com/office/powerpoint/2010/main" val="32415622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B2F27B-99BF-4904-A217-E7CDFCBF6276}"/>
              </a:ext>
            </a:extLst>
          </p:cNvPr>
          <p:cNvSpPr>
            <a:spLocks noGrp="1"/>
          </p:cNvSpPr>
          <p:nvPr>
            <p:ph type="title"/>
          </p:nvPr>
        </p:nvSpPr>
        <p:spPr>
          <a:xfrm>
            <a:off x="838200" y="963877"/>
            <a:ext cx="3494362" cy="4930246"/>
          </a:xfrm>
        </p:spPr>
        <p:txBody>
          <a:bodyPr>
            <a:normAutofit/>
          </a:bodyPr>
          <a:lstStyle/>
          <a:p>
            <a:pPr algn="r"/>
            <a:r>
              <a:rPr lang="en-CA" dirty="0">
                <a:solidFill>
                  <a:schemeClr val="accent1"/>
                </a:solidFill>
              </a:rPr>
              <a:t>Lighting </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2C0F1EC-5BF2-44EB-811C-E7ED8B315ED0}"/>
              </a:ext>
            </a:extLst>
          </p:cNvPr>
          <p:cNvSpPr>
            <a:spLocks noGrp="1"/>
          </p:cNvSpPr>
          <p:nvPr>
            <p:ph idx="1"/>
          </p:nvPr>
        </p:nvSpPr>
        <p:spPr>
          <a:xfrm>
            <a:off x="4976031" y="963877"/>
            <a:ext cx="6377769" cy="4930246"/>
          </a:xfrm>
        </p:spPr>
        <p:txBody>
          <a:bodyPr anchor="ctr">
            <a:normAutofit/>
          </a:bodyPr>
          <a:lstStyle/>
          <a:p>
            <a:pPr marL="0" indent="0">
              <a:buNone/>
            </a:pPr>
            <a:r>
              <a:rPr lang="en-CA" sz="2400" dirty="0"/>
              <a:t> </a:t>
            </a:r>
          </a:p>
        </p:txBody>
      </p:sp>
      <p:pic>
        <p:nvPicPr>
          <p:cNvPr id="5" name="Picture 4" descr="A close up of a light pole&#10;&#10;Description automatically generated">
            <a:extLst>
              <a:ext uri="{FF2B5EF4-FFF2-40B4-BE49-F238E27FC236}">
                <a16:creationId xmlns:a16="http://schemas.microsoft.com/office/drawing/2014/main" id="{30FCB842-D5A4-46F5-BFE7-40BACFB1DA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4036" y="485296"/>
            <a:ext cx="6880557" cy="5772469"/>
          </a:xfrm>
          <a:prstGeom prst="rect">
            <a:avLst/>
          </a:prstGeom>
        </p:spPr>
      </p:pic>
      <p:sp>
        <p:nvSpPr>
          <p:cNvPr id="4" name="Slide Number Placeholder 3">
            <a:extLst>
              <a:ext uri="{FF2B5EF4-FFF2-40B4-BE49-F238E27FC236}">
                <a16:creationId xmlns:a16="http://schemas.microsoft.com/office/drawing/2014/main" id="{CA3EA2D6-B9BA-4DC7-84A5-B44083E83EF5}"/>
              </a:ext>
            </a:extLst>
          </p:cNvPr>
          <p:cNvSpPr>
            <a:spLocks noGrp="1"/>
          </p:cNvSpPr>
          <p:nvPr>
            <p:ph type="sldNum" sz="quarter" idx="12"/>
          </p:nvPr>
        </p:nvSpPr>
        <p:spPr/>
        <p:txBody>
          <a:bodyPr/>
          <a:lstStyle/>
          <a:p>
            <a:fld id="{C5D9400C-0694-464B-B97D-BC6A0BFA75C3}" type="slidenum">
              <a:rPr lang="en-CA" smtClean="0"/>
              <a:t>27</a:t>
            </a:fld>
            <a:endParaRPr lang="en-CA"/>
          </a:p>
        </p:txBody>
      </p:sp>
    </p:spTree>
    <p:extLst>
      <p:ext uri="{BB962C8B-B14F-4D97-AF65-F5344CB8AC3E}">
        <p14:creationId xmlns:p14="http://schemas.microsoft.com/office/powerpoint/2010/main" val="37708989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B2F27B-99BF-4904-A217-E7CDFCBF6276}"/>
              </a:ext>
            </a:extLst>
          </p:cNvPr>
          <p:cNvSpPr>
            <a:spLocks noGrp="1"/>
          </p:cNvSpPr>
          <p:nvPr>
            <p:ph type="title"/>
          </p:nvPr>
        </p:nvSpPr>
        <p:spPr>
          <a:xfrm>
            <a:off x="838200" y="963877"/>
            <a:ext cx="3494362" cy="4930246"/>
          </a:xfrm>
        </p:spPr>
        <p:txBody>
          <a:bodyPr>
            <a:normAutofit/>
          </a:bodyPr>
          <a:lstStyle/>
          <a:p>
            <a:pPr algn="r"/>
            <a:r>
              <a:rPr lang="en-CA" dirty="0">
                <a:solidFill>
                  <a:schemeClr val="accent1"/>
                </a:solidFill>
              </a:rPr>
              <a:t>Lighting </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2C0F1EC-5BF2-44EB-811C-E7ED8B315ED0}"/>
              </a:ext>
            </a:extLst>
          </p:cNvPr>
          <p:cNvSpPr>
            <a:spLocks noGrp="1"/>
          </p:cNvSpPr>
          <p:nvPr>
            <p:ph idx="1"/>
          </p:nvPr>
        </p:nvSpPr>
        <p:spPr>
          <a:xfrm>
            <a:off x="4976031" y="963877"/>
            <a:ext cx="6377769" cy="4930246"/>
          </a:xfrm>
        </p:spPr>
        <p:txBody>
          <a:bodyPr anchor="ctr">
            <a:normAutofit/>
          </a:bodyPr>
          <a:lstStyle/>
          <a:p>
            <a:pPr marL="0" indent="0">
              <a:buNone/>
            </a:pPr>
            <a:r>
              <a:rPr lang="en-CA" sz="2400" dirty="0"/>
              <a:t> </a:t>
            </a:r>
          </a:p>
        </p:txBody>
      </p:sp>
      <p:pic>
        <p:nvPicPr>
          <p:cNvPr id="5" name="Picture 4" descr="A house covered in snow&#10;&#10;Description automatically generated">
            <a:extLst>
              <a:ext uri="{FF2B5EF4-FFF2-40B4-BE49-F238E27FC236}">
                <a16:creationId xmlns:a16="http://schemas.microsoft.com/office/drawing/2014/main" id="{AAA141E6-4660-43B9-8CE2-ACD00822E9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9279" y="963878"/>
            <a:ext cx="6932856" cy="5030806"/>
          </a:xfrm>
          <a:prstGeom prst="rect">
            <a:avLst/>
          </a:prstGeom>
        </p:spPr>
      </p:pic>
      <p:sp>
        <p:nvSpPr>
          <p:cNvPr id="4" name="Slide Number Placeholder 3">
            <a:extLst>
              <a:ext uri="{FF2B5EF4-FFF2-40B4-BE49-F238E27FC236}">
                <a16:creationId xmlns:a16="http://schemas.microsoft.com/office/drawing/2014/main" id="{22A3EFE1-3B78-44D7-8ED2-42BC44312C8D}"/>
              </a:ext>
            </a:extLst>
          </p:cNvPr>
          <p:cNvSpPr>
            <a:spLocks noGrp="1"/>
          </p:cNvSpPr>
          <p:nvPr>
            <p:ph type="sldNum" sz="quarter" idx="12"/>
          </p:nvPr>
        </p:nvSpPr>
        <p:spPr/>
        <p:txBody>
          <a:bodyPr/>
          <a:lstStyle/>
          <a:p>
            <a:fld id="{C5D9400C-0694-464B-B97D-BC6A0BFA75C3}" type="slidenum">
              <a:rPr lang="en-CA" smtClean="0"/>
              <a:t>28</a:t>
            </a:fld>
            <a:endParaRPr lang="en-CA"/>
          </a:p>
        </p:txBody>
      </p:sp>
    </p:spTree>
    <p:extLst>
      <p:ext uri="{BB962C8B-B14F-4D97-AF65-F5344CB8AC3E}">
        <p14:creationId xmlns:p14="http://schemas.microsoft.com/office/powerpoint/2010/main" val="38261179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267E98-1A8F-4AD9-A1B9-098B1241913E}"/>
              </a:ext>
            </a:extLst>
          </p:cNvPr>
          <p:cNvSpPr>
            <a:spLocks noGrp="1"/>
          </p:cNvSpPr>
          <p:nvPr>
            <p:ph type="title"/>
          </p:nvPr>
        </p:nvSpPr>
        <p:spPr>
          <a:xfrm>
            <a:off x="838200" y="963877"/>
            <a:ext cx="3494362" cy="4930246"/>
          </a:xfrm>
        </p:spPr>
        <p:txBody>
          <a:bodyPr>
            <a:normAutofit/>
          </a:bodyPr>
          <a:lstStyle/>
          <a:p>
            <a:pPr algn="r"/>
            <a:r>
              <a:rPr lang="en-CA" dirty="0">
                <a:solidFill>
                  <a:schemeClr val="accent1"/>
                </a:solidFill>
              </a:rPr>
              <a:t>Parking </a:t>
            </a:r>
          </a:p>
        </p:txBody>
      </p:sp>
      <p:cxnSp>
        <p:nvCxnSpPr>
          <p:cNvPr id="11" name="Straight Connector 10">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BB74526-E9B1-4753-8523-68AD07067D18}"/>
              </a:ext>
            </a:extLst>
          </p:cNvPr>
          <p:cNvSpPr>
            <a:spLocks noGrp="1"/>
          </p:cNvSpPr>
          <p:nvPr>
            <p:ph idx="1"/>
          </p:nvPr>
        </p:nvSpPr>
        <p:spPr>
          <a:xfrm>
            <a:off x="4976031" y="963877"/>
            <a:ext cx="6377769" cy="4930246"/>
          </a:xfrm>
        </p:spPr>
        <p:txBody>
          <a:bodyPr anchor="ctr">
            <a:normAutofit/>
          </a:bodyPr>
          <a:lstStyle/>
          <a:p>
            <a:pPr>
              <a:buFont typeface="Wingdings" panose="05000000000000000000" pitchFamily="2" charset="2"/>
              <a:buChar char="ü"/>
            </a:pPr>
            <a:r>
              <a:rPr lang="en-CA" sz="2400" dirty="0"/>
              <a:t>The Town is short about 200 to 300 parking spaces in the Old Town </a:t>
            </a:r>
          </a:p>
          <a:p>
            <a:pPr>
              <a:buFont typeface="Wingdings" panose="05000000000000000000" pitchFamily="2" charset="2"/>
              <a:buChar char="ü"/>
            </a:pPr>
            <a:r>
              <a:rPr lang="en-CA" sz="2400" dirty="0"/>
              <a:t>The digital economy is offering innovative ways to provide parking for municipalities</a:t>
            </a:r>
          </a:p>
          <a:p>
            <a:pPr>
              <a:buFont typeface="Wingdings" panose="05000000000000000000" pitchFamily="2" charset="2"/>
              <a:buChar char="ü"/>
            </a:pPr>
            <a:r>
              <a:rPr lang="en-CA" sz="2400" dirty="0"/>
              <a:t>Wouldn’t it be great to provide a block of parking hours to residents to  use as they see fit for themselves, guest, family, 2 hours, 5hours, 1 hour.</a:t>
            </a:r>
          </a:p>
        </p:txBody>
      </p:sp>
      <p:sp>
        <p:nvSpPr>
          <p:cNvPr id="4" name="Slide Number Placeholder 3">
            <a:extLst>
              <a:ext uri="{FF2B5EF4-FFF2-40B4-BE49-F238E27FC236}">
                <a16:creationId xmlns:a16="http://schemas.microsoft.com/office/drawing/2014/main" id="{C25DEE6D-8B9F-4A94-B41C-A87E9747C41F}"/>
              </a:ext>
            </a:extLst>
          </p:cNvPr>
          <p:cNvSpPr>
            <a:spLocks noGrp="1"/>
          </p:cNvSpPr>
          <p:nvPr>
            <p:ph type="sldNum" sz="quarter" idx="12"/>
          </p:nvPr>
        </p:nvSpPr>
        <p:spPr>
          <a:xfrm>
            <a:off x="10571516" y="6033479"/>
            <a:ext cx="782283" cy="365125"/>
          </a:xfrm>
        </p:spPr>
        <p:txBody>
          <a:bodyPr>
            <a:normAutofit/>
          </a:bodyPr>
          <a:lstStyle/>
          <a:p>
            <a:pPr>
              <a:spcAft>
                <a:spcPts val="600"/>
              </a:spcAft>
            </a:pPr>
            <a:fld id="{C5D9400C-0694-464B-B97D-BC6A0BFA75C3}" type="slidenum">
              <a:rPr lang="en-CA" sz="1050">
                <a:solidFill>
                  <a:schemeClr val="tx1">
                    <a:alpha val="80000"/>
                  </a:schemeClr>
                </a:solidFill>
              </a:rPr>
              <a:pPr>
                <a:spcAft>
                  <a:spcPts val="600"/>
                </a:spcAft>
              </a:pPr>
              <a:t>29</a:t>
            </a:fld>
            <a:endParaRPr lang="en-CA" sz="1050">
              <a:solidFill>
                <a:schemeClr val="tx1">
                  <a:alpha val="80000"/>
                </a:schemeClr>
              </a:solidFill>
            </a:endParaRPr>
          </a:p>
        </p:txBody>
      </p:sp>
    </p:spTree>
    <p:extLst>
      <p:ext uri="{BB962C8B-B14F-4D97-AF65-F5344CB8AC3E}">
        <p14:creationId xmlns:p14="http://schemas.microsoft.com/office/powerpoint/2010/main" val="37141665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2A3963-014C-44AE-BB1D-5FD1A52515EA}"/>
              </a:ext>
            </a:extLst>
          </p:cNvPr>
          <p:cNvSpPr>
            <a:spLocks noGrp="1"/>
          </p:cNvSpPr>
          <p:nvPr>
            <p:ph type="title"/>
          </p:nvPr>
        </p:nvSpPr>
        <p:spPr>
          <a:xfrm>
            <a:off x="838200" y="963877"/>
            <a:ext cx="3494362" cy="4930246"/>
          </a:xfrm>
        </p:spPr>
        <p:txBody>
          <a:bodyPr>
            <a:normAutofit/>
          </a:bodyPr>
          <a:lstStyle/>
          <a:p>
            <a:pPr algn="r"/>
            <a:r>
              <a:rPr lang="en-CA" dirty="0">
                <a:solidFill>
                  <a:schemeClr val="accent1"/>
                </a:solidFill>
              </a:rPr>
              <a:t>Strategic Plan</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4530727-75B2-42E5-BD26-250856B24986}"/>
              </a:ext>
            </a:extLst>
          </p:cNvPr>
          <p:cNvSpPr>
            <a:spLocks noGrp="1"/>
          </p:cNvSpPr>
          <p:nvPr>
            <p:ph idx="1"/>
          </p:nvPr>
        </p:nvSpPr>
        <p:spPr>
          <a:xfrm>
            <a:off x="4976031" y="963877"/>
            <a:ext cx="6377769" cy="4930246"/>
          </a:xfrm>
        </p:spPr>
        <p:txBody>
          <a:bodyPr anchor="ctr">
            <a:normAutofit/>
          </a:bodyPr>
          <a:lstStyle/>
          <a:p>
            <a:pPr marL="0" indent="0">
              <a:buNone/>
            </a:pPr>
            <a:r>
              <a:rPr lang="en-CA" sz="2400" dirty="0"/>
              <a:t>Pillar - Protect Distinctive Community Assets</a:t>
            </a:r>
          </a:p>
          <a:p>
            <a:pPr marL="0" indent="0">
              <a:buNone/>
            </a:pPr>
            <a:endParaRPr lang="en-CA" sz="2400" dirty="0"/>
          </a:p>
          <a:p>
            <a:pPr lvl="1"/>
            <a:r>
              <a:rPr lang="en-CA" sz="2000" dirty="0"/>
              <a:t>Objective: Preserve unique community elements</a:t>
            </a:r>
          </a:p>
          <a:p>
            <a:pPr marL="457200" lvl="1" indent="0">
              <a:buNone/>
            </a:pPr>
            <a:endParaRPr lang="en-CA" sz="2000" dirty="0"/>
          </a:p>
          <a:p>
            <a:pPr lvl="1"/>
            <a:r>
              <a:rPr lang="en-CA" sz="2000" dirty="0"/>
              <a:t>Objective: Close the gap on capital investments</a:t>
            </a:r>
          </a:p>
          <a:p>
            <a:pPr marL="457200" lvl="1" indent="0">
              <a:buNone/>
            </a:pPr>
            <a:endParaRPr lang="en-CA" sz="2000" dirty="0"/>
          </a:p>
          <a:p>
            <a:pPr lvl="1"/>
            <a:r>
              <a:rPr lang="en-CA" sz="2000" dirty="0"/>
              <a:t>Objective: Recognize the importance of tourism in 		Niagara-on-the-Lake</a:t>
            </a:r>
          </a:p>
        </p:txBody>
      </p:sp>
      <p:sp>
        <p:nvSpPr>
          <p:cNvPr id="4" name="Slide Number Placeholder 3">
            <a:extLst>
              <a:ext uri="{FF2B5EF4-FFF2-40B4-BE49-F238E27FC236}">
                <a16:creationId xmlns:a16="http://schemas.microsoft.com/office/drawing/2014/main" id="{0DE23797-8CB7-4E43-8CF2-EAA8A5511EE3}"/>
              </a:ext>
            </a:extLst>
          </p:cNvPr>
          <p:cNvSpPr>
            <a:spLocks noGrp="1"/>
          </p:cNvSpPr>
          <p:nvPr>
            <p:ph type="sldNum" sz="quarter" idx="12"/>
          </p:nvPr>
        </p:nvSpPr>
        <p:spPr/>
        <p:txBody>
          <a:bodyPr/>
          <a:lstStyle/>
          <a:p>
            <a:fld id="{C5D9400C-0694-464B-B97D-BC6A0BFA75C3}" type="slidenum">
              <a:rPr lang="en-CA" smtClean="0"/>
              <a:t>3</a:t>
            </a:fld>
            <a:endParaRPr lang="en-CA"/>
          </a:p>
        </p:txBody>
      </p:sp>
    </p:spTree>
    <p:extLst>
      <p:ext uri="{BB962C8B-B14F-4D97-AF65-F5344CB8AC3E}">
        <p14:creationId xmlns:p14="http://schemas.microsoft.com/office/powerpoint/2010/main" val="37388346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E6DBD0-35AF-4E73-88DE-076FEF59AB1F}"/>
              </a:ext>
            </a:extLst>
          </p:cNvPr>
          <p:cNvSpPr>
            <a:spLocks noGrp="1"/>
          </p:cNvSpPr>
          <p:nvPr>
            <p:ph type="title"/>
          </p:nvPr>
        </p:nvSpPr>
        <p:spPr>
          <a:xfrm>
            <a:off x="838200" y="963877"/>
            <a:ext cx="3494362" cy="4930246"/>
          </a:xfrm>
        </p:spPr>
        <p:txBody>
          <a:bodyPr>
            <a:normAutofit/>
          </a:bodyPr>
          <a:lstStyle/>
          <a:p>
            <a:pPr algn="r"/>
            <a:r>
              <a:rPr lang="en-CA" dirty="0">
                <a:solidFill>
                  <a:schemeClr val="accent1"/>
                </a:solidFill>
              </a:rPr>
              <a:t>How will it Be Paid For </a:t>
            </a:r>
            <a:br>
              <a:rPr lang="en-CA" dirty="0">
                <a:solidFill>
                  <a:schemeClr val="accent1"/>
                </a:solidFill>
              </a:rPr>
            </a:br>
            <a:endParaRPr lang="en-CA" dirty="0">
              <a:solidFill>
                <a:schemeClr val="accent1"/>
              </a:solidFill>
            </a:endParaRPr>
          </a:p>
        </p:txBody>
      </p:sp>
      <p:cxnSp>
        <p:nvCxnSpPr>
          <p:cNvPr id="11" name="Straight Connector 10">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1806462-99CC-40DD-9EC6-28BDB80900DF}"/>
              </a:ext>
            </a:extLst>
          </p:cNvPr>
          <p:cNvSpPr>
            <a:spLocks noGrp="1"/>
          </p:cNvSpPr>
          <p:nvPr>
            <p:ph idx="1"/>
          </p:nvPr>
        </p:nvSpPr>
        <p:spPr>
          <a:xfrm>
            <a:off x="4976031" y="963877"/>
            <a:ext cx="6377769" cy="4930246"/>
          </a:xfrm>
        </p:spPr>
        <p:txBody>
          <a:bodyPr anchor="ctr">
            <a:normAutofit lnSpcReduction="10000"/>
          </a:bodyPr>
          <a:lstStyle/>
          <a:p>
            <a:pPr>
              <a:buFont typeface="Wingdings" panose="05000000000000000000" pitchFamily="2" charset="2"/>
              <a:buChar char="ü"/>
            </a:pPr>
            <a:r>
              <a:rPr lang="en-CA" sz="2400" dirty="0"/>
              <a:t>Refuse to do it</a:t>
            </a:r>
          </a:p>
          <a:p>
            <a:pPr marL="0" indent="0">
              <a:buNone/>
            </a:pPr>
            <a:endParaRPr lang="en-CA" sz="2400" dirty="0"/>
          </a:p>
          <a:p>
            <a:pPr>
              <a:buFont typeface="Wingdings" panose="05000000000000000000" pitchFamily="2" charset="2"/>
              <a:buChar char="ü"/>
            </a:pPr>
            <a:r>
              <a:rPr lang="en-CA" sz="2400" dirty="0"/>
              <a:t>Raise Taxes</a:t>
            </a:r>
          </a:p>
          <a:p>
            <a:pPr marL="0" indent="0">
              <a:buNone/>
            </a:pPr>
            <a:endParaRPr lang="en-CA" sz="2400" dirty="0"/>
          </a:p>
          <a:p>
            <a:pPr>
              <a:buFont typeface="Wingdings" panose="05000000000000000000" pitchFamily="2" charset="2"/>
              <a:buChar char="ü"/>
            </a:pPr>
            <a:r>
              <a:rPr lang="en-CA" sz="2400" dirty="0"/>
              <a:t>Raise User Fees</a:t>
            </a:r>
          </a:p>
          <a:p>
            <a:pPr>
              <a:buFont typeface="Wingdings" panose="05000000000000000000" pitchFamily="2" charset="2"/>
              <a:buChar char="ü"/>
            </a:pPr>
            <a:endParaRPr lang="en-CA" sz="2400" dirty="0"/>
          </a:p>
          <a:p>
            <a:pPr>
              <a:buFont typeface="Wingdings" panose="05000000000000000000" pitchFamily="2" charset="2"/>
              <a:buChar char="ü"/>
            </a:pPr>
            <a:r>
              <a:rPr lang="en-CA" sz="2400" dirty="0"/>
              <a:t>Public Fundraising</a:t>
            </a:r>
          </a:p>
          <a:p>
            <a:pPr>
              <a:buFont typeface="Wingdings" panose="05000000000000000000" pitchFamily="2" charset="2"/>
              <a:buChar char="ü"/>
            </a:pPr>
            <a:endParaRPr lang="en-CA" sz="2400" dirty="0"/>
          </a:p>
          <a:p>
            <a:pPr>
              <a:buFont typeface="Wingdings" panose="05000000000000000000" pitchFamily="2" charset="2"/>
              <a:buChar char="ü"/>
            </a:pPr>
            <a:r>
              <a:rPr lang="en-CA" sz="2400" dirty="0"/>
              <a:t>Borrow the Money</a:t>
            </a:r>
          </a:p>
          <a:p>
            <a:pPr marL="0" indent="0">
              <a:buNone/>
            </a:pPr>
            <a:endParaRPr lang="en-CA" sz="2400" dirty="0"/>
          </a:p>
          <a:p>
            <a:pPr>
              <a:buFont typeface="Wingdings" panose="05000000000000000000" pitchFamily="2" charset="2"/>
              <a:buChar char="ü"/>
            </a:pPr>
            <a:r>
              <a:rPr lang="en-CA" sz="2400" dirty="0"/>
              <a:t>Municipal Accommodation Tax </a:t>
            </a:r>
          </a:p>
        </p:txBody>
      </p:sp>
      <p:sp>
        <p:nvSpPr>
          <p:cNvPr id="4" name="Slide Number Placeholder 3">
            <a:extLst>
              <a:ext uri="{FF2B5EF4-FFF2-40B4-BE49-F238E27FC236}">
                <a16:creationId xmlns:a16="http://schemas.microsoft.com/office/drawing/2014/main" id="{887FFA35-6D41-49B2-A757-91CC907B47FF}"/>
              </a:ext>
            </a:extLst>
          </p:cNvPr>
          <p:cNvSpPr>
            <a:spLocks noGrp="1"/>
          </p:cNvSpPr>
          <p:nvPr>
            <p:ph type="sldNum" sz="quarter" idx="12"/>
          </p:nvPr>
        </p:nvSpPr>
        <p:spPr>
          <a:xfrm>
            <a:off x="10571516" y="6033479"/>
            <a:ext cx="782283" cy="365125"/>
          </a:xfrm>
        </p:spPr>
        <p:txBody>
          <a:bodyPr>
            <a:normAutofit/>
          </a:bodyPr>
          <a:lstStyle/>
          <a:p>
            <a:pPr>
              <a:spcAft>
                <a:spcPts val="600"/>
              </a:spcAft>
            </a:pPr>
            <a:fld id="{C5D9400C-0694-464B-B97D-BC6A0BFA75C3}" type="slidenum">
              <a:rPr lang="en-CA" sz="1050">
                <a:solidFill>
                  <a:schemeClr val="tx1">
                    <a:alpha val="80000"/>
                  </a:schemeClr>
                </a:solidFill>
              </a:rPr>
              <a:pPr>
                <a:spcAft>
                  <a:spcPts val="600"/>
                </a:spcAft>
              </a:pPr>
              <a:t>30</a:t>
            </a:fld>
            <a:endParaRPr lang="en-CA" sz="1050">
              <a:solidFill>
                <a:schemeClr val="tx1">
                  <a:alpha val="80000"/>
                </a:schemeClr>
              </a:solidFill>
            </a:endParaRPr>
          </a:p>
        </p:txBody>
      </p:sp>
    </p:spTree>
    <p:extLst>
      <p:ext uri="{BB962C8B-B14F-4D97-AF65-F5344CB8AC3E}">
        <p14:creationId xmlns:p14="http://schemas.microsoft.com/office/powerpoint/2010/main" val="9964073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468C8E-AF7F-4682-B5F3-5B17F6002280}"/>
              </a:ext>
            </a:extLst>
          </p:cNvPr>
          <p:cNvSpPr>
            <a:spLocks noGrp="1"/>
          </p:cNvSpPr>
          <p:nvPr>
            <p:ph type="title"/>
          </p:nvPr>
        </p:nvSpPr>
        <p:spPr>
          <a:xfrm>
            <a:off x="838200" y="963877"/>
            <a:ext cx="3494362" cy="4930246"/>
          </a:xfrm>
        </p:spPr>
        <p:txBody>
          <a:bodyPr>
            <a:normAutofit/>
          </a:bodyPr>
          <a:lstStyle/>
          <a:p>
            <a:pPr algn="r"/>
            <a:r>
              <a:rPr lang="en-CA" dirty="0">
                <a:solidFill>
                  <a:schemeClr val="accent5">
                    <a:lumMod val="75000"/>
                  </a:schemeClr>
                </a:solidFill>
              </a:rPr>
              <a:t>Ontario Restaurant Hotel &amp; Motel Association (ORHMA</a:t>
            </a:r>
            <a:r>
              <a:rPr lang="en-CA" dirty="0">
                <a:solidFill>
                  <a:schemeClr val="accent5">
                    <a:lumMod val="60000"/>
                    <a:lumOff val="40000"/>
                  </a:schemeClr>
                </a:solidFill>
              </a:rPr>
              <a:t>)</a:t>
            </a:r>
            <a:r>
              <a:rPr lang="en-CA" dirty="0">
                <a:solidFill>
                  <a:schemeClr val="accent1"/>
                </a:solidFill>
              </a:rPr>
              <a:t> </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92C4E24-FF46-4FB1-B932-6D4B57F13EFC}"/>
              </a:ext>
            </a:extLst>
          </p:cNvPr>
          <p:cNvSpPr>
            <a:spLocks noGrp="1"/>
          </p:cNvSpPr>
          <p:nvPr>
            <p:ph idx="1"/>
          </p:nvPr>
        </p:nvSpPr>
        <p:spPr>
          <a:xfrm>
            <a:off x="4976031" y="963877"/>
            <a:ext cx="6377769" cy="4930246"/>
          </a:xfrm>
        </p:spPr>
        <p:txBody>
          <a:bodyPr anchor="ctr">
            <a:normAutofit/>
          </a:bodyPr>
          <a:lstStyle/>
          <a:p>
            <a:pPr marL="0" indent="0">
              <a:buNone/>
            </a:pPr>
            <a:r>
              <a:rPr lang="en-CA" sz="2400" dirty="0"/>
              <a:t> </a:t>
            </a:r>
          </a:p>
        </p:txBody>
      </p:sp>
      <p:sp>
        <p:nvSpPr>
          <p:cNvPr id="5" name="Rectangle 4">
            <a:extLst>
              <a:ext uri="{FF2B5EF4-FFF2-40B4-BE49-F238E27FC236}">
                <a16:creationId xmlns:a16="http://schemas.microsoft.com/office/drawing/2014/main" id="{ED6C98E6-3D02-4FB0-977C-16EA2C017624}"/>
              </a:ext>
            </a:extLst>
          </p:cNvPr>
          <p:cNvSpPr/>
          <p:nvPr/>
        </p:nvSpPr>
        <p:spPr>
          <a:xfrm>
            <a:off x="4883611" y="1241336"/>
            <a:ext cx="6078968" cy="4750852"/>
          </a:xfrm>
          <a:prstGeom prst="rect">
            <a:avLst/>
          </a:prstGeom>
        </p:spPr>
        <p:txBody>
          <a:bodyPr wrap="square">
            <a:spAutoFit/>
          </a:bodyPr>
          <a:lstStyle/>
          <a:p>
            <a:pPr>
              <a:lnSpc>
                <a:spcPct val="107000"/>
              </a:lnSpc>
              <a:spcAft>
                <a:spcPts val="800"/>
              </a:spcAft>
            </a:pPr>
            <a:r>
              <a:rPr lang="en-CA" b="1" dirty="0">
                <a:latin typeface="Calibri" panose="020F0502020204030204" pitchFamily="34" charset="0"/>
                <a:ea typeface="Calibri" panose="020F0502020204030204" pitchFamily="34" charset="0"/>
                <a:cs typeface="Calibri" panose="020F0502020204030204" pitchFamily="34" charset="0"/>
              </a:rPr>
              <a:t>ORHMA has prepared the following recommendations </a:t>
            </a:r>
            <a:r>
              <a:rPr lang="en-CA" b="1" u="sng" dirty="0">
                <a:latin typeface="Calibri" panose="020F0502020204030204" pitchFamily="34" charset="0"/>
                <a:ea typeface="Calibri" panose="020F0502020204030204" pitchFamily="34" charset="0"/>
                <a:cs typeface="Calibri" panose="020F0502020204030204" pitchFamily="34" charset="0"/>
              </a:rPr>
              <a:t>to improve the MAT in Ontario</a:t>
            </a:r>
            <a:r>
              <a:rPr lang="en-CA" b="1" dirty="0">
                <a:latin typeface="Calibri" panose="020F0502020204030204" pitchFamily="34" charset="0"/>
                <a:ea typeface="Calibri" panose="020F0502020204030204" pitchFamily="34" charset="0"/>
                <a:cs typeface="Calibri" panose="020F0502020204030204" pitchFamily="34" charset="0"/>
              </a:rPr>
              <a:t>:</a:t>
            </a:r>
          </a:p>
          <a:p>
            <a:pPr>
              <a:lnSpc>
                <a:spcPct val="107000"/>
              </a:lnSpc>
              <a:spcAft>
                <a:spcPts val="800"/>
              </a:spcAft>
            </a:pPr>
            <a:endParaRPr lang="en-CA"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ü"/>
            </a:pPr>
            <a:r>
              <a:rPr lang="en-CA" dirty="0">
                <a:latin typeface="Arial" panose="020B0604020202020204" pitchFamily="34" charset="0"/>
                <a:ea typeface="Calibri" panose="020F0502020204030204" pitchFamily="34" charset="0"/>
                <a:cs typeface="Times New Roman" panose="02020603050405020304" pitchFamily="18" charset="0"/>
              </a:rPr>
              <a:t>Add </a:t>
            </a:r>
            <a:r>
              <a:rPr lang="en-CA" dirty="0">
                <a:latin typeface="Calibri" panose="020F0502020204030204" pitchFamily="34" charset="0"/>
                <a:ea typeface="Calibri" panose="020F0502020204030204" pitchFamily="34" charset="0"/>
                <a:cs typeface="Times New Roman" panose="02020603050405020304" pitchFamily="18" charset="0"/>
              </a:rPr>
              <a:t>an amendment to cap the MAT at 4%</a:t>
            </a:r>
          </a:p>
          <a:p>
            <a:pPr marL="285750" indent="-285750">
              <a:lnSpc>
                <a:spcPct val="107000"/>
              </a:lnSpc>
              <a:spcAft>
                <a:spcPts val="800"/>
              </a:spcAft>
              <a:buFont typeface="Wingdings" panose="05000000000000000000" pitchFamily="2" charset="2"/>
              <a:buChar char="ü"/>
            </a:pPr>
            <a:endParaRPr lang="en-CA"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ü"/>
            </a:pPr>
            <a:r>
              <a:rPr lang="en-CA" dirty="0">
                <a:latin typeface="Arial" panose="020B0604020202020204" pitchFamily="34" charset="0"/>
                <a:ea typeface="Calibri" panose="020F0502020204030204" pitchFamily="34" charset="0"/>
                <a:cs typeface="Times New Roman" panose="02020603050405020304" pitchFamily="18" charset="0"/>
              </a:rPr>
              <a:t>The </a:t>
            </a:r>
            <a:r>
              <a:rPr lang="en-CA" dirty="0">
                <a:latin typeface="Calibri" panose="020F0502020204030204" pitchFamily="34" charset="0"/>
                <a:ea typeface="Calibri" panose="020F0502020204030204" pitchFamily="34" charset="0"/>
                <a:cs typeface="Times New Roman" panose="02020603050405020304" pitchFamily="18" charset="0"/>
              </a:rPr>
              <a:t>MAT tourism plan is approved by the local hotel association</a:t>
            </a:r>
          </a:p>
          <a:p>
            <a:pPr marL="285750" indent="-285750">
              <a:lnSpc>
                <a:spcPct val="107000"/>
              </a:lnSpc>
              <a:spcAft>
                <a:spcPts val="800"/>
              </a:spcAft>
              <a:buFont typeface="Wingdings" panose="05000000000000000000" pitchFamily="2" charset="2"/>
              <a:buChar char="ü"/>
            </a:pPr>
            <a:endParaRPr lang="en-CA"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ü"/>
            </a:pPr>
            <a:r>
              <a:rPr lang="en-CA" dirty="0">
                <a:latin typeface="Arial" panose="020B0604020202020204" pitchFamily="34" charset="0"/>
                <a:ea typeface="Calibri" panose="020F0502020204030204" pitchFamily="34" charset="0"/>
                <a:cs typeface="Times New Roman" panose="02020603050405020304" pitchFamily="18" charset="0"/>
              </a:rPr>
              <a:t>Universities and Colleges to charge MAT on transient business</a:t>
            </a:r>
          </a:p>
          <a:p>
            <a:pPr marL="285750" indent="-285750">
              <a:lnSpc>
                <a:spcPct val="107000"/>
              </a:lnSpc>
              <a:spcAft>
                <a:spcPts val="800"/>
              </a:spcAft>
              <a:buFont typeface="Wingdings" panose="05000000000000000000" pitchFamily="2" charset="2"/>
              <a:buChar char="ü"/>
            </a:pPr>
            <a:endParaRPr lang="en-CA"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ü"/>
            </a:pPr>
            <a:r>
              <a:rPr lang="en-CA" dirty="0">
                <a:solidFill>
                  <a:srgbClr val="000000"/>
                </a:solidFill>
                <a:latin typeface="Arial" panose="020B0604020202020204" pitchFamily="34" charset="0"/>
                <a:ea typeface="Calibri" panose="020F0502020204030204" pitchFamily="34" charset="0"/>
                <a:cs typeface="Times New Roman" panose="02020603050405020304" pitchFamily="18" charset="0"/>
              </a:rPr>
              <a:t>Exempt the credit card processing fee costs charged on the MAT</a:t>
            </a:r>
            <a:endParaRPr lang="en-CA"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334990EF-1F70-4401-9229-57ACF5AEB8AB}"/>
              </a:ext>
            </a:extLst>
          </p:cNvPr>
          <p:cNvSpPr>
            <a:spLocks noGrp="1"/>
          </p:cNvSpPr>
          <p:nvPr>
            <p:ph type="sldNum" sz="quarter" idx="12"/>
          </p:nvPr>
        </p:nvSpPr>
        <p:spPr/>
        <p:txBody>
          <a:bodyPr/>
          <a:lstStyle/>
          <a:p>
            <a:fld id="{C5D9400C-0694-464B-B97D-BC6A0BFA75C3}" type="slidenum">
              <a:rPr lang="en-CA" smtClean="0"/>
              <a:t>31</a:t>
            </a:fld>
            <a:endParaRPr lang="en-CA"/>
          </a:p>
        </p:txBody>
      </p:sp>
    </p:spTree>
    <p:extLst>
      <p:ext uri="{BB962C8B-B14F-4D97-AF65-F5344CB8AC3E}">
        <p14:creationId xmlns:p14="http://schemas.microsoft.com/office/powerpoint/2010/main" val="29102939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B2F27B-99BF-4904-A217-E7CDFCBF6276}"/>
              </a:ext>
            </a:extLst>
          </p:cNvPr>
          <p:cNvSpPr>
            <a:spLocks noGrp="1"/>
          </p:cNvSpPr>
          <p:nvPr>
            <p:ph type="title"/>
          </p:nvPr>
        </p:nvSpPr>
        <p:spPr>
          <a:xfrm>
            <a:off x="838200" y="963877"/>
            <a:ext cx="3494362" cy="4930246"/>
          </a:xfrm>
        </p:spPr>
        <p:txBody>
          <a:bodyPr>
            <a:normAutofit/>
          </a:bodyPr>
          <a:lstStyle/>
          <a:p>
            <a:pPr algn="r"/>
            <a:r>
              <a:rPr lang="en-CA" dirty="0">
                <a:solidFill>
                  <a:schemeClr val="accent1"/>
                </a:solidFill>
              </a:rPr>
              <a:t>Tourism Industry Association of Ontario </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2C0F1EC-5BF2-44EB-811C-E7ED8B315ED0}"/>
              </a:ext>
            </a:extLst>
          </p:cNvPr>
          <p:cNvSpPr>
            <a:spLocks noGrp="1"/>
          </p:cNvSpPr>
          <p:nvPr>
            <p:ph idx="1"/>
          </p:nvPr>
        </p:nvSpPr>
        <p:spPr>
          <a:xfrm>
            <a:off x="4976031" y="963877"/>
            <a:ext cx="6377769" cy="4930246"/>
          </a:xfrm>
        </p:spPr>
        <p:txBody>
          <a:bodyPr anchor="ctr">
            <a:normAutofit/>
          </a:bodyPr>
          <a:lstStyle/>
          <a:p>
            <a:pPr marL="0" indent="0">
              <a:buNone/>
            </a:pPr>
            <a:r>
              <a:rPr lang="en-CA" sz="2400" dirty="0"/>
              <a:t> </a:t>
            </a:r>
          </a:p>
        </p:txBody>
      </p:sp>
      <p:sp>
        <p:nvSpPr>
          <p:cNvPr id="4" name="Rectangle 3">
            <a:extLst>
              <a:ext uri="{FF2B5EF4-FFF2-40B4-BE49-F238E27FC236}">
                <a16:creationId xmlns:a16="http://schemas.microsoft.com/office/drawing/2014/main" id="{1881DA11-8F10-424C-80CA-B0DED7824C62}"/>
              </a:ext>
            </a:extLst>
          </p:cNvPr>
          <p:cNvSpPr/>
          <p:nvPr/>
        </p:nvSpPr>
        <p:spPr>
          <a:xfrm>
            <a:off x="4934694" y="475079"/>
            <a:ext cx="6891204" cy="5444567"/>
          </a:xfrm>
          <a:prstGeom prst="rect">
            <a:avLst/>
          </a:prstGeom>
        </p:spPr>
        <p:txBody>
          <a:bodyPr wrap="square">
            <a:spAutoFit/>
          </a:bodyPr>
          <a:lstStyle/>
          <a:p>
            <a:pPr>
              <a:lnSpc>
                <a:spcPct val="107000"/>
              </a:lnSpc>
              <a:spcAft>
                <a:spcPts val="0"/>
              </a:spcAft>
            </a:pPr>
            <a:r>
              <a:rPr lang="en-CA" b="1" dirty="0">
                <a:latin typeface="Calibri" panose="020F0502020204030204" pitchFamily="34" charset="0"/>
                <a:ea typeface="Calibri" panose="020F0502020204030204" pitchFamily="34" charset="0"/>
                <a:cs typeface="Calibri" panose="020F0502020204030204" pitchFamily="34" charset="0"/>
              </a:rPr>
              <a:t>Recommendations from TIAO regarding improvements to the MAT:</a:t>
            </a:r>
            <a:endParaRPr lang="en-CA"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CA" dirty="0">
                <a:latin typeface="Calibri" panose="020F0502020204030204" pitchFamily="34" charset="0"/>
                <a:ea typeface="Calibri" panose="020F0502020204030204" pitchFamily="34" charset="0"/>
                <a:cs typeface="Calibri" panose="020F0502020204030204" pitchFamily="34" charset="0"/>
              </a:rPr>
              <a:t> </a:t>
            </a:r>
            <a:endParaRPr lang="en-CA"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Wingdings" panose="05000000000000000000" pitchFamily="2" charset="2"/>
              <a:buChar char=""/>
            </a:pPr>
            <a:r>
              <a:rPr lang="en-CA" b="1" dirty="0">
                <a:latin typeface="Calibri-Bold"/>
                <a:ea typeface="Calibri" panose="020F0502020204030204" pitchFamily="34" charset="0"/>
                <a:cs typeface="Calibri-Bold"/>
              </a:rPr>
              <a:t>eligible stand-alone tourism entity </a:t>
            </a:r>
            <a:r>
              <a:rPr lang="en-CA" dirty="0">
                <a:latin typeface="Calibri" panose="020F0502020204030204" pitchFamily="34" charset="0"/>
                <a:ea typeface="Calibri" panose="020F0502020204030204" pitchFamily="34" charset="0"/>
                <a:cs typeface="Calibri" panose="020F0502020204030204" pitchFamily="34" charset="0"/>
              </a:rPr>
              <a:t>within a 3-month time period from the pre-determined payment periods</a:t>
            </a:r>
          </a:p>
          <a:p>
            <a:pPr lvl="0">
              <a:lnSpc>
                <a:spcPct val="115000"/>
              </a:lnSpc>
              <a:spcAft>
                <a:spcPts val="0"/>
              </a:spcAft>
            </a:pPr>
            <a:endParaRPr lang="en-CA"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Wingdings" panose="05000000000000000000" pitchFamily="2" charset="2"/>
              <a:buChar char=""/>
            </a:pPr>
            <a:r>
              <a:rPr lang="en-CA" dirty="0">
                <a:latin typeface="Calibri" panose="020F0502020204030204" pitchFamily="34" charset="0"/>
                <a:ea typeface="Calibri" panose="020F0502020204030204" pitchFamily="34" charset="0"/>
                <a:cs typeface="Calibri" panose="020F0502020204030204" pitchFamily="34" charset="0"/>
              </a:rPr>
              <a:t>Restricts the number of City representatives</a:t>
            </a:r>
          </a:p>
          <a:p>
            <a:pPr lvl="0">
              <a:lnSpc>
                <a:spcPct val="115000"/>
              </a:lnSpc>
              <a:spcAft>
                <a:spcPts val="0"/>
              </a:spcAft>
            </a:pPr>
            <a:endParaRPr lang="en-CA"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Wingdings" panose="05000000000000000000" pitchFamily="2" charset="2"/>
              <a:buChar char=""/>
            </a:pPr>
            <a:r>
              <a:rPr lang="en-CA" dirty="0">
                <a:latin typeface="Calibri" panose="020F0502020204030204" pitchFamily="34" charset="0"/>
                <a:ea typeface="Calibri" panose="020F0502020204030204" pitchFamily="34" charset="0"/>
                <a:cs typeface="Calibri" panose="020F0502020204030204" pitchFamily="34" charset="0"/>
              </a:rPr>
              <a:t>the board of directors must be publicly elected by local tourism </a:t>
            </a:r>
            <a:r>
              <a:rPr lang="en-CA" b="1" dirty="0">
                <a:latin typeface="Calibri-Bold"/>
                <a:ea typeface="Calibri" panose="020F0502020204030204" pitchFamily="34" charset="0"/>
                <a:cs typeface="Calibri-Bold"/>
              </a:rPr>
              <a:t>industry stakeholders </a:t>
            </a:r>
            <a:r>
              <a:rPr lang="en-CA" dirty="0">
                <a:latin typeface="Calibri" panose="020F0502020204030204" pitchFamily="34" charset="0"/>
                <a:ea typeface="Calibri" panose="020F0502020204030204" pitchFamily="34" charset="0"/>
                <a:cs typeface="Calibri" panose="020F0502020204030204" pitchFamily="34" charset="0"/>
              </a:rPr>
              <a:t>(accommodations, restaurants, attractions, retail, tour operators, etc.)</a:t>
            </a:r>
          </a:p>
          <a:p>
            <a:pPr lvl="0">
              <a:lnSpc>
                <a:spcPct val="115000"/>
              </a:lnSpc>
              <a:spcAft>
                <a:spcPts val="0"/>
              </a:spcAft>
            </a:pPr>
            <a:endParaRPr lang="en-CA" dirty="0">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15000"/>
              </a:lnSpc>
              <a:spcAft>
                <a:spcPts val="0"/>
              </a:spcAft>
              <a:buFont typeface="Wingdings" panose="05000000000000000000" pitchFamily="2" charset="2"/>
              <a:buChar char=""/>
            </a:pPr>
            <a:r>
              <a:rPr lang="en-CA" dirty="0">
                <a:latin typeface="Calibri" panose="020F0502020204030204" pitchFamily="34" charset="0"/>
                <a:ea typeface="Calibri" panose="020F0502020204030204" pitchFamily="34" charset="0"/>
                <a:cs typeface="Calibri" panose="020F0502020204030204" pitchFamily="34" charset="0"/>
              </a:rPr>
              <a:t>Implement an official rate change process with 75% agreement from the Tourism Board. </a:t>
            </a:r>
            <a:endParaRPr lang="en-CA" dirty="0">
              <a:latin typeface="Calibri" panose="020F0502020204030204" pitchFamily="34" charset="0"/>
              <a:ea typeface="Calibri" panose="020F0502020204030204" pitchFamily="34" charset="0"/>
              <a:cs typeface="Times New Roman" panose="02020603050405020304" pitchFamily="18" charset="0"/>
            </a:endParaRPr>
          </a:p>
          <a:p>
            <a:pPr lvl="0">
              <a:lnSpc>
                <a:spcPct val="115000"/>
              </a:lnSpc>
              <a:spcAft>
                <a:spcPts val="0"/>
              </a:spcAft>
            </a:pPr>
            <a:endParaRPr lang="en-CA"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Wingdings" panose="05000000000000000000" pitchFamily="2" charset="2"/>
              <a:buChar char=""/>
            </a:pPr>
            <a:r>
              <a:rPr lang="en-CA" dirty="0">
                <a:latin typeface="Calibri" panose="020F0502020204030204" pitchFamily="34" charset="0"/>
                <a:ea typeface="Calibri" panose="020F0502020204030204" pitchFamily="34" charset="0"/>
                <a:cs typeface="Calibri" panose="020F0502020204030204" pitchFamily="34" charset="0"/>
              </a:rPr>
              <a:t>TIAO recommend that funds collected through the MAT be used exclusively to augment current funding. </a:t>
            </a:r>
            <a:endParaRPr lang="en-CA" dirty="0">
              <a:latin typeface="Calibri" panose="020F0502020204030204" pitchFamily="34" charset="0"/>
              <a:ea typeface="Calibri" panose="020F0502020204030204" pitchFamily="34" charset="0"/>
              <a:cs typeface="Times New Roman" panose="02020603050405020304" pitchFamily="18" charset="0"/>
            </a:endParaRPr>
          </a:p>
          <a:p>
            <a:pPr lvl="0">
              <a:lnSpc>
                <a:spcPct val="115000"/>
              </a:lnSpc>
              <a:spcAft>
                <a:spcPts val="0"/>
              </a:spcAft>
            </a:pPr>
            <a:endParaRPr lang="en-CA"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2ED03C32-D39D-42D8-80D3-B044D4847849}"/>
              </a:ext>
            </a:extLst>
          </p:cNvPr>
          <p:cNvSpPr>
            <a:spLocks noGrp="1"/>
          </p:cNvSpPr>
          <p:nvPr>
            <p:ph type="sldNum" sz="quarter" idx="12"/>
          </p:nvPr>
        </p:nvSpPr>
        <p:spPr/>
        <p:txBody>
          <a:bodyPr/>
          <a:lstStyle/>
          <a:p>
            <a:fld id="{C5D9400C-0694-464B-B97D-BC6A0BFA75C3}" type="slidenum">
              <a:rPr lang="en-CA" smtClean="0"/>
              <a:t>32</a:t>
            </a:fld>
            <a:endParaRPr lang="en-CA"/>
          </a:p>
        </p:txBody>
      </p:sp>
    </p:spTree>
    <p:extLst>
      <p:ext uri="{BB962C8B-B14F-4D97-AF65-F5344CB8AC3E}">
        <p14:creationId xmlns:p14="http://schemas.microsoft.com/office/powerpoint/2010/main" val="36620063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CA06CD6-90CA-4C45-856C-6771339E1E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0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9CF32B-7E75-4CCB-8046-D35B8EBCF7DC}"/>
              </a:ext>
            </a:extLst>
          </p:cNvPr>
          <p:cNvSpPr>
            <a:spLocks noGrp="1"/>
          </p:cNvSpPr>
          <p:nvPr>
            <p:ph type="title"/>
          </p:nvPr>
        </p:nvSpPr>
        <p:spPr>
          <a:xfrm>
            <a:off x="838200" y="963507"/>
            <a:ext cx="3494362" cy="4930986"/>
          </a:xfrm>
        </p:spPr>
        <p:txBody>
          <a:bodyPr>
            <a:normAutofit/>
          </a:bodyPr>
          <a:lstStyle/>
          <a:p>
            <a:pPr algn="r"/>
            <a:r>
              <a:rPr lang="en-US" dirty="0">
                <a:solidFill>
                  <a:schemeClr val="accent1"/>
                </a:solidFill>
              </a:rPr>
              <a:t>Creating a Partnership Contract to be a model for the Province</a:t>
            </a:r>
            <a:br>
              <a:rPr lang="en-US" dirty="0">
                <a:solidFill>
                  <a:schemeClr val="accent1"/>
                </a:solidFill>
              </a:rPr>
            </a:br>
            <a:r>
              <a:rPr lang="en-US" dirty="0">
                <a:solidFill>
                  <a:schemeClr val="accent1"/>
                </a:solidFill>
              </a:rPr>
              <a:t>Our Commitment  </a:t>
            </a:r>
            <a:endParaRPr lang="en-CA" dirty="0">
              <a:solidFill>
                <a:schemeClr val="accent1"/>
              </a:solidFill>
            </a:endParaRPr>
          </a:p>
        </p:txBody>
      </p:sp>
      <p:cxnSp>
        <p:nvCxnSpPr>
          <p:cNvPr id="11" name="Straight Connector 10">
            <a:extLst>
              <a:ext uri="{FF2B5EF4-FFF2-40B4-BE49-F238E27FC236}">
                <a16:creationId xmlns:a16="http://schemas.microsoft.com/office/drawing/2014/main" id="{5021601D-2758-4B15-A31C-FDA184C51B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aphicFrame>
        <p:nvGraphicFramePr>
          <p:cNvPr id="5" name="Table 5">
            <a:extLst>
              <a:ext uri="{FF2B5EF4-FFF2-40B4-BE49-F238E27FC236}">
                <a16:creationId xmlns:a16="http://schemas.microsoft.com/office/drawing/2014/main" id="{C1C5FA38-304F-4D94-B673-E9CE96936A9A}"/>
              </a:ext>
            </a:extLst>
          </p:cNvPr>
          <p:cNvGraphicFramePr>
            <a:graphicFrameLocks noGrp="1"/>
          </p:cNvGraphicFramePr>
          <p:nvPr>
            <p:ph sz="half" idx="1"/>
            <p:extLst>
              <p:ext uri="{D42A27DB-BD31-4B8C-83A1-F6EECF244321}">
                <p14:modId xmlns:p14="http://schemas.microsoft.com/office/powerpoint/2010/main" val="2961474822"/>
              </p:ext>
            </p:extLst>
          </p:nvPr>
        </p:nvGraphicFramePr>
        <p:xfrm>
          <a:off x="5103352" y="704980"/>
          <a:ext cx="6068675" cy="4389120"/>
        </p:xfrm>
        <a:graphic>
          <a:graphicData uri="http://schemas.openxmlformats.org/drawingml/2006/table">
            <a:tbl>
              <a:tblPr firstRow="1" bandRow="1">
                <a:tableStyleId>{5C22544A-7EE6-4342-B048-85BDC9FD1C3A}</a:tableStyleId>
              </a:tblPr>
              <a:tblGrid>
                <a:gridCol w="2823193">
                  <a:extLst>
                    <a:ext uri="{9D8B030D-6E8A-4147-A177-3AD203B41FA5}">
                      <a16:colId xmlns:a16="http://schemas.microsoft.com/office/drawing/2014/main" val="571640672"/>
                    </a:ext>
                  </a:extLst>
                </a:gridCol>
                <a:gridCol w="3245482">
                  <a:extLst>
                    <a:ext uri="{9D8B030D-6E8A-4147-A177-3AD203B41FA5}">
                      <a16:colId xmlns:a16="http://schemas.microsoft.com/office/drawing/2014/main" val="4032702101"/>
                    </a:ext>
                  </a:extLst>
                </a:gridCol>
              </a:tblGrid>
              <a:tr h="1521728">
                <a:tc>
                  <a:txBody>
                    <a:bodyPr/>
                    <a:lstStyle/>
                    <a:p>
                      <a:r>
                        <a:rPr lang="en-CA" sz="1800" kern="1200" dirty="0">
                          <a:effectLst/>
                        </a:rPr>
                        <a:t> The board must be publicly elected by local tourism industry stakeholders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kern="12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kern="1200" dirty="0">
                          <a:effectLst/>
                        </a:rPr>
                        <a:t>One to two members of Council Representative </a:t>
                      </a:r>
                      <a:endParaRPr lang="en-CA" dirty="0"/>
                    </a:p>
                  </a:txBody>
                  <a:tcPr/>
                </a:tc>
                <a:tc>
                  <a:txBody>
                    <a:bodyPr/>
                    <a:lstStyle/>
                    <a:p>
                      <a:r>
                        <a:rPr lang="en-CA" dirty="0"/>
                        <a:t>Agree</a:t>
                      </a:r>
                    </a:p>
                    <a:p>
                      <a:endParaRPr lang="en-CA" dirty="0"/>
                    </a:p>
                    <a:p>
                      <a:endParaRPr lang="en-CA" dirty="0"/>
                    </a:p>
                    <a:p>
                      <a:endParaRPr lang="en-CA" dirty="0"/>
                    </a:p>
                    <a:p>
                      <a:r>
                        <a:rPr lang="en-CA" dirty="0"/>
                        <a:t>Agree</a:t>
                      </a:r>
                    </a:p>
                  </a:txBody>
                  <a:tcPr/>
                </a:tc>
                <a:extLst>
                  <a:ext uri="{0D108BD9-81ED-4DB2-BD59-A6C34878D82A}">
                    <a16:rowId xmlns:a16="http://schemas.microsoft.com/office/drawing/2014/main" val="1024751697"/>
                  </a:ext>
                </a:extLst>
              </a:tr>
              <a:tr h="10124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kern="1200" dirty="0">
                          <a:effectLst/>
                        </a:rPr>
                        <a:t>An official rate change process for an increase or decrease of the MAT</a:t>
                      </a:r>
                    </a:p>
                    <a:p>
                      <a:endParaRPr lang="en-CA"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kern="1200" dirty="0">
                          <a:effectLst/>
                        </a:rPr>
                        <a:t>Agree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txBody>
                  <a:tcPr/>
                </a:tc>
                <a:extLst>
                  <a:ext uri="{0D108BD9-81ED-4DB2-BD59-A6C34878D82A}">
                    <a16:rowId xmlns:a16="http://schemas.microsoft.com/office/drawing/2014/main" val="3607021942"/>
                  </a:ext>
                </a:extLst>
              </a:tr>
              <a:tr h="12460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b="0" kern="1200" dirty="0">
                          <a:solidFill>
                            <a:schemeClr val="tx1"/>
                          </a:solidFill>
                          <a:effectLst/>
                          <a:latin typeface="+mn-lt"/>
                          <a:ea typeface="+mn-ea"/>
                          <a:cs typeface="+mn-cs"/>
                        </a:rPr>
                        <a:t>Provide an opportunity for Accommodation Providers to deduct the credit card fee from the MAT contribution.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b="1" kern="1200" dirty="0">
                          <a:solidFill>
                            <a:schemeClr val="tx1"/>
                          </a:solidFill>
                          <a:effectLst/>
                          <a:latin typeface="+mn-lt"/>
                          <a:ea typeface="+mn-ea"/>
                          <a:cs typeface="+mn-cs"/>
                        </a:rPr>
                        <a:t>Agree</a:t>
                      </a:r>
                    </a:p>
                  </a:txBody>
                  <a:tcPr/>
                </a:tc>
                <a:extLst>
                  <a:ext uri="{0D108BD9-81ED-4DB2-BD59-A6C34878D82A}">
                    <a16:rowId xmlns:a16="http://schemas.microsoft.com/office/drawing/2014/main" val="3121679674"/>
                  </a:ext>
                </a:extLst>
              </a:tr>
            </a:tbl>
          </a:graphicData>
        </a:graphic>
      </p:graphicFrame>
      <p:sp>
        <p:nvSpPr>
          <p:cNvPr id="3" name="Slide Number Placeholder 2">
            <a:extLst>
              <a:ext uri="{FF2B5EF4-FFF2-40B4-BE49-F238E27FC236}">
                <a16:creationId xmlns:a16="http://schemas.microsoft.com/office/drawing/2014/main" id="{7E24BEA3-3C15-43CF-B905-2809CBF29291}"/>
              </a:ext>
            </a:extLst>
          </p:cNvPr>
          <p:cNvSpPr>
            <a:spLocks noGrp="1"/>
          </p:cNvSpPr>
          <p:nvPr>
            <p:ph type="sldNum" sz="quarter" idx="12"/>
          </p:nvPr>
        </p:nvSpPr>
        <p:spPr/>
        <p:txBody>
          <a:bodyPr/>
          <a:lstStyle/>
          <a:p>
            <a:fld id="{C5D9400C-0694-464B-B97D-BC6A0BFA75C3}" type="slidenum">
              <a:rPr lang="en-CA" smtClean="0"/>
              <a:t>33</a:t>
            </a:fld>
            <a:endParaRPr lang="en-CA"/>
          </a:p>
        </p:txBody>
      </p:sp>
    </p:spTree>
    <p:extLst>
      <p:ext uri="{BB962C8B-B14F-4D97-AF65-F5344CB8AC3E}">
        <p14:creationId xmlns:p14="http://schemas.microsoft.com/office/powerpoint/2010/main" val="35114989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A06CD6-90CA-4C45-856C-6771339E1E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0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276C45-B894-453B-9441-D61B35AC264B}"/>
              </a:ext>
            </a:extLst>
          </p:cNvPr>
          <p:cNvSpPr>
            <a:spLocks noGrp="1"/>
          </p:cNvSpPr>
          <p:nvPr>
            <p:ph type="title"/>
          </p:nvPr>
        </p:nvSpPr>
        <p:spPr>
          <a:xfrm>
            <a:off x="838200" y="963507"/>
            <a:ext cx="3494362" cy="4930986"/>
          </a:xfrm>
        </p:spPr>
        <p:txBody>
          <a:bodyPr>
            <a:normAutofit/>
          </a:bodyPr>
          <a:lstStyle/>
          <a:p>
            <a:pPr algn="r"/>
            <a:r>
              <a:rPr lang="en-CA" dirty="0">
                <a:solidFill>
                  <a:schemeClr val="accent1"/>
                </a:solidFill>
              </a:rPr>
              <a:t>A partnership with the Tourism Industry</a:t>
            </a:r>
            <a:br>
              <a:rPr lang="en-CA" dirty="0">
                <a:solidFill>
                  <a:schemeClr val="accent1"/>
                </a:solidFill>
              </a:rPr>
            </a:br>
            <a:r>
              <a:rPr lang="en-CA" dirty="0">
                <a:solidFill>
                  <a:schemeClr val="accent1"/>
                </a:solidFill>
              </a:rPr>
              <a:t>Their </a:t>
            </a:r>
            <a:r>
              <a:rPr lang="en-CA" dirty="0" err="1">
                <a:solidFill>
                  <a:schemeClr val="accent1"/>
                </a:solidFill>
              </a:rPr>
              <a:t>Comitment</a:t>
            </a:r>
            <a:r>
              <a:rPr lang="en-CA" dirty="0">
                <a:solidFill>
                  <a:schemeClr val="accent1"/>
                </a:solidFill>
              </a:rPr>
              <a:t>  </a:t>
            </a:r>
          </a:p>
        </p:txBody>
      </p:sp>
      <p:cxnSp>
        <p:nvCxnSpPr>
          <p:cNvPr id="12" name="Straight Connector 11">
            <a:extLst>
              <a:ext uri="{FF2B5EF4-FFF2-40B4-BE49-F238E27FC236}">
                <a16:creationId xmlns:a16="http://schemas.microsoft.com/office/drawing/2014/main" id="{5021601D-2758-4B15-A31C-FDA184C51B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aphicFrame>
        <p:nvGraphicFramePr>
          <p:cNvPr id="6" name="Table 6">
            <a:extLst>
              <a:ext uri="{FF2B5EF4-FFF2-40B4-BE49-F238E27FC236}">
                <a16:creationId xmlns:a16="http://schemas.microsoft.com/office/drawing/2014/main" id="{9F448CB9-EB2F-4F3A-8E73-DBD07CA88C1D}"/>
              </a:ext>
            </a:extLst>
          </p:cNvPr>
          <p:cNvGraphicFramePr>
            <a:graphicFrameLocks noGrp="1"/>
          </p:cNvGraphicFramePr>
          <p:nvPr>
            <p:ph sz="half" idx="1"/>
            <p:extLst>
              <p:ext uri="{D42A27DB-BD31-4B8C-83A1-F6EECF244321}">
                <p14:modId xmlns:p14="http://schemas.microsoft.com/office/powerpoint/2010/main" val="2553865661"/>
              </p:ext>
            </p:extLst>
          </p:nvPr>
        </p:nvGraphicFramePr>
        <p:xfrm>
          <a:off x="4969565" y="1642369"/>
          <a:ext cx="6257387" cy="4021386"/>
        </p:xfrm>
        <a:graphic>
          <a:graphicData uri="http://schemas.openxmlformats.org/drawingml/2006/table">
            <a:tbl>
              <a:tblPr firstRow="1" bandRow="1">
                <a:tableStyleId>{5C22544A-7EE6-4342-B048-85BDC9FD1C3A}</a:tableStyleId>
              </a:tblPr>
              <a:tblGrid>
                <a:gridCol w="6257387">
                  <a:extLst>
                    <a:ext uri="{9D8B030D-6E8A-4147-A177-3AD203B41FA5}">
                      <a16:colId xmlns:a16="http://schemas.microsoft.com/office/drawing/2014/main" val="582514218"/>
                    </a:ext>
                  </a:extLst>
                </a:gridCol>
              </a:tblGrid>
              <a:tr h="1083076">
                <a:tc>
                  <a:txBody>
                    <a:bodyPr/>
                    <a:lstStyle/>
                    <a:p>
                      <a:r>
                        <a:rPr lang="en-US" dirty="0"/>
                        <a:t>Creation of the Tourism Marketing Plan</a:t>
                      </a:r>
                    </a:p>
                  </a:txBody>
                  <a:tcPr/>
                </a:tc>
                <a:extLst>
                  <a:ext uri="{0D108BD9-81ED-4DB2-BD59-A6C34878D82A}">
                    <a16:rowId xmlns:a16="http://schemas.microsoft.com/office/drawing/2014/main" val="1337542616"/>
                  </a:ext>
                </a:extLst>
              </a:tr>
              <a:tr h="14691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t>A tourism plan that includes the aspects of our strategic plan and EDC objectives </a:t>
                      </a:r>
                    </a:p>
                    <a:p>
                      <a:endParaRPr lang="en-US" dirty="0"/>
                    </a:p>
                  </a:txBody>
                  <a:tcPr/>
                </a:tc>
                <a:extLst>
                  <a:ext uri="{0D108BD9-81ED-4DB2-BD59-A6C34878D82A}">
                    <a16:rowId xmlns:a16="http://schemas.microsoft.com/office/drawing/2014/main" val="3056219770"/>
                  </a:ext>
                </a:extLst>
              </a:tr>
              <a:tr h="14691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t>A tourism plan that provides opportunities for all urban and rural areas to be presented within the marketing. </a:t>
                      </a:r>
                    </a:p>
                    <a:p>
                      <a:endParaRPr lang="en-US" dirty="0"/>
                    </a:p>
                  </a:txBody>
                  <a:tcPr/>
                </a:tc>
                <a:extLst>
                  <a:ext uri="{0D108BD9-81ED-4DB2-BD59-A6C34878D82A}">
                    <a16:rowId xmlns:a16="http://schemas.microsoft.com/office/drawing/2014/main" val="2044460934"/>
                  </a:ext>
                </a:extLst>
              </a:tr>
            </a:tbl>
          </a:graphicData>
        </a:graphic>
      </p:graphicFrame>
      <p:sp>
        <p:nvSpPr>
          <p:cNvPr id="5" name="Slide Number Placeholder 4">
            <a:extLst>
              <a:ext uri="{FF2B5EF4-FFF2-40B4-BE49-F238E27FC236}">
                <a16:creationId xmlns:a16="http://schemas.microsoft.com/office/drawing/2014/main" id="{F1CE9C1B-1D1C-45B2-99E9-0E2138464BDB}"/>
              </a:ext>
            </a:extLst>
          </p:cNvPr>
          <p:cNvSpPr>
            <a:spLocks noGrp="1"/>
          </p:cNvSpPr>
          <p:nvPr>
            <p:ph type="sldNum" sz="quarter" idx="12"/>
          </p:nvPr>
        </p:nvSpPr>
        <p:spPr>
          <a:xfrm>
            <a:off x="10571516" y="6033479"/>
            <a:ext cx="782283" cy="365125"/>
          </a:xfrm>
        </p:spPr>
        <p:txBody>
          <a:bodyPr>
            <a:normAutofit/>
          </a:bodyPr>
          <a:lstStyle/>
          <a:p>
            <a:pPr>
              <a:spcAft>
                <a:spcPts val="600"/>
              </a:spcAft>
            </a:pPr>
            <a:fld id="{C5D9400C-0694-464B-B97D-BC6A0BFA75C3}" type="slidenum">
              <a:rPr lang="en-CA" sz="1050">
                <a:solidFill>
                  <a:schemeClr val="tx1">
                    <a:alpha val="80000"/>
                  </a:schemeClr>
                </a:solidFill>
              </a:rPr>
              <a:pPr>
                <a:spcAft>
                  <a:spcPts val="600"/>
                </a:spcAft>
              </a:pPr>
              <a:t>34</a:t>
            </a:fld>
            <a:endParaRPr lang="en-CA" sz="1050">
              <a:solidFill>
                <a:schemeClr val="tx1">
                  <a:alpha val="80000"/>
                </a:schemeClr>
              </a:solidFill>
            </a:endParaRPr>
          </a:p>
        </p:txBody>
      </p:sp>
    </p:spTree>
    <p:extLst>
      <p:ext uri="{BB962C8B-B14F-4D97-AF65-F5344CB8AC3E}">
        <p14:creationId xmlns:p14="http://schemas.microsoft.com/office/powerpoint/2010/main" val="17710835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88B58A-623E-47C0-A6DA-6C14DF504EBC}"/>
              </a:ext>
            </a:extLst>
          </p:cNvPr>
          <p:cNvSpPr>
            <a:spLocks noGrp="1"/>
          </p:cNvSpPr>
          <p:nvPr>
            <p:ph type="title"/>
          </p:nvPr>
        </p:nvSpPr>
        <p:spPr>
          <a:xfrm>
            <a:off x="838200" y="963877"/>
            <a:ext cx="3494362" cy="4930246"/>
          </a:xfrm>
        </p:spPr>
        <p:txBody>
          <a:bodyPr>
            <a:normAutofit/>
          </a:bodyPr>
          <a:lstStyle/>
          <a:p>
            <a:pPr algn="r"/>
            <a:r>
              <a:rPr lang="en-CA" dirty="0">
                <a:solidFill>
                  <a:schemeClr val="accent1"/>
                </a:solidFill>
              </a:rPr>
              <a:t>The Question What Potential Capital Improvements </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18FAA82-BAD2-437D-A2A1-97071320D49B}"/>
              </a:ext>
            </a:extLst>
          </p:cNvPr>
          <p:cNvSpPr>
            <a:spLocks noGrp="1"/>
          </p:cNvSpPr>
          <p:nvPr>
            <p:ph idx="1"/>
          </p:nvPr>
        </p:nvSpPr>
        <p:spPr>
          <a:xfrm>
            <a:off x="4976031" y="963877"/>
            <a:ext cx="6377769" cy="4930246"/>
          </a:xfrm>
        </p:spPr>
        <p:txBody>
          <a:bodyPr anchor="ctr">
            <a:normAutofit fontScale="47500" lnSpcReduction="20000"/>
          </a:bodyPr>
          <a:lstStyle/>
          <a:p>
            <a:pPr>
              <a:buFont typeface="Wingdings" panose="05000000000000000000" pitchFamily="2" charset="2"/>
              <a:buChar char="ü"/>
            </a:pPr>
            <a:r>
              <a:rPr lang="en-CA" sz="2400" dirty="0"/>
              <a:t>Glendale Gateway</a:t>
            </a:r>
          </a:p>
          <a:p>
            <a:pPr>
              <a:buFont typeface="Wingdings" panose="05000000000000000000" pitchFamily="2" charset="2"/>
              <a:buChar char="ü"/>
            </a:pPr>
            <a:r>
              <a:rPr lang="en-CA" sz="2400" dirty="0"/>
              <a:t>Airport Road and Queenston Road Welcome</a:t>
            </a:r>
          </a:p>
          <a:p>
            <a:pPr>
              <a:buFont typeface="Wingdings" panose="05000000000000000000" pitchFamily="2" charset="2"/>
              <a:buChar char="ü"/>
            </a:pPr>
            <a:r>
              <a:rPr lang="en-CA" sz="2400" dirty="0"/>
              <a:t>Niagara Stone Road in Virgil</a:t>
            </a:r>
          </a:p>
          <a:p>
            <a:pPr>
              <a:buFont typeface="Wingdings" panose="05000000000000000000" pitchFamily="2" charset="2"/>
              <a:buChar char="ü"/>
            </a:pPr>
            <a:r>
              <a:rPr lang="en-CA" sz="2400" dirty="0"/>
              <a:t>Queen Street Facelift</a:t>
            </a:r>
          </a:p>
          <a:p>
            <a:pPr>
              <a:buFont typeface="Wingdings" panose="05000000000000000000" pitchFamily="2" charset="2"/>
              <a:buChar char="ü"/>
            </a:pPr>
            <a:r>
              <a:rPr lang="en-CA" sz="2400" dirty="0"/>
              <a:t>Christmas Decorations </a:t>
            </a:r>
          </a:p>
          <a:p>
            <a:pPr>
              <a:buFont typeface="Wingdings" panose="05000000000000000000" pitchFamily="2" charset="2"/>
              <a:buChar char="ü"/>
            </a:pPr>
            <a:r>
              <a:rPr lang="en-CA" sz="2400" dirty="0"/>
              <a:t>Heritage Lighting </a:t>
            </a:r>
          </a:p>
          <a:p>
            <a:pPr>
              <a:buFont typeface="Wingdings" panose="05000000000000000000" pitchFamily="2" charset="2"/>
              <a:buChar char="ü"/>
            </a:pPr>
            <a:r>
              <a:rPr lang="en-CA" sz="2400" dirty="0"/>
              <a:t>Fort George Welcome Centre and Parking a Partnership with Parks Canada </a:t>
            </a:r>
          </a:p>
          <a:p>
            <a:pPr>
              <a:buFont typeface="Wingdings" panose="05000000000000000000" pitchFamily="2" charset="2"/>
              <a:buChar char="ü"/>
            </a:pPr>
            <a:r>
              <a:rPr lang="en-CA" sz="2400" dirty="0"/>
              <a:t>Lighting to the Gazebo – Wedding Icon</a:t>
            </a:r>
          </a:p>
          <a:p>
            <a:pPr>
              <a:buFont typeface="Wingdings" panose="05000000000000000000" pitchFamily="2" charset="2"/>
              <a:buChar char="ü"/>
            </a:pPr>
            <a:r>
              <a:rPr lang="en-CA" sz="2400" dirty="0"/>
              <a:t>Parking </a:t>
            </a:r>
          </a:p>
          <a:p>
            <a:pPr>
              <a:buFont typeface="Wingdings" panose="05000000000000000000" pitchFamily="2" charset="2"/>
              <a:buChar char="ü"/>
            </a:pPr>
            <a:r>
              <a:rPr lang="en-CA" sz="2400" dirty="0"/>
              <a:t>Public Washrooms </a:t>
            </a:r>
          </a:p>
          <a:p>
            <a:pPr>
              <a:buFont typeface="Wingdings" panose="05000000000000000000" pitchFamily="2" charset="2"/>
              <a:buChar char="ü"/>
            </a:pPr>
            <a:r>
              <a:rPr lang="en-CA" sz="2400" dirty="0"/>
              <a:t>A percentage to these and a percentage to facilities master plan. </a:t>
            </a:r>
          </a:p>
          <a:p>
            <a:pPr>
              <a:buFont typeface="Wingdings" panose="05000000000000000000" pitchFamily="2" charset="2"/>
              <a:buChar char="ü"/>
            </a:pPr>
            <a:r>
              <a:rPr lang="en-CA" sz="2400" dirty="0"/>
              <a:t>A tourism plan that includes the aspects of our strategic plan and EDC objectives </a:t>
            </a:r>
          </a:p>
          <a:p>
            <a:pPr>
              <a:buFont typeface="Wingdings" panose="05000000000000000000" pitchFamily="2" charset="2"/>
              <a:buChar char="ü"/>
            </a:pPr>
            <a:r>
              <a:rPr lang="en-CA" sz="2400" dirty="0"/>
              <a:t>Queenston – partnership with NPC</a:t>
            </a:r>
          </a:p>
          <a:p>
            <a:pPr>
              <a:buFont typeface="Wingdings" panose="05000000000000000000" pitchFamily="2" charset="2"/>
              <a:buChar char="ü"/>
            </a:pPr>
            <a:r>
              <a:rPr lang="en-CA" sz="2400" dirty="0"/>
              <a:t>St </a:t>
            </a:r>
            <a:r>
              <a:rPr lang="en-CA" sz="2400" dirty="0" err="1"/>
              <a:t>Davids</a:t>
            </a:r>
            <a:r>
              <a:rPr lang="en-CA" sz="2400" dirty="0"/>
              <a:t> Centre</a:t>
            </a:r>
          </a:p>
          <a:p>
            <a:pPr marL="0" indent="0">
              <a:buNone/>
            </a:pPr>
            <a:endParaRPr lang="en-CA" sz="2400" dirty="0"/>
          </a:p>
          <a:p>
            <a:pPr>
              <a:buFont typeface="Wingdings" panose="05000000000000000000" pitchFamily="2" charset="2"/>
              <a:buChar char="ü"/>
            </a:pPr>
            <a:r>
              <a:rPr lang="en-CA" sz="2400" dirty="0"/>
              <a:t>A tourism plan that provides opportunities for all urban and rural areas to be presented within the marketing. </a:t>
            </a:r>
          </a:p>
          <a:p>
            <a:pPr>
              <a:buFont typeface="Wingdings" panose="05000000000000000000" pitchFamily="2" charset="2"/>
              <a:buChar char="ü"/>
            </a:pPr>
            <a:endParaRPr lang="en-CA" sz="2400" dirty="0"/>
          </a:p>
          <a:p>
            <a:pPr marL="0" indent="0">
              <a:buNone/>
            </a:pPr>
            <a:endParaRPr lang="en-CA" sz="2400" dirty="0"/>
          </a:p>
          <a:p>
            <a:pPr>
              <a:buFont typeface="Wingdings" panose="05000000000000000000" pitchFamily="2" charset="2"/>
              <a:buChar char="ü"/>
            </a:pPr>
            <a:r>
              <a:rPr lang="en-CA" sz="2400" dirty="0"/>
              <a:t>Other Ideas??</a:t>
            </a:r>
          </a:p>
          <a:p>
            <a:endParaRPr lang="en-CA" sz="2400" dirty="0"/>
          </a:p>
        </p:txBody>
      </p:sp>
      <p:sp>
        <p:nvSpPr>
          <p:cNvPr id="4" name="Slide Number Placeholder 3">
            <a:extLst>
              <a:ext uri="{FF2B5EF4-FFF2-40B4-BE49-F238E27FC236}">
                <a16:creationId xmlns:a16="http://schemas.microsoft.com/office/drawing/2014/main" id="{FE2D62D7-2F66-4468-A8F5-8A14BAE76E3B}"/>
              </a:ext>
            </a:extLst>
          </p:cNvPr>
          <p:cNvSpPr>
            <a:spLocks noGrp="1"/>
          </p:cNvSpPr>
          <p:nvPr>
            <p:ph type="sldNum" sz="quarter" idx="12"/>
          </p:nvPr>
        </p:nvSpPr>
        <p:spPr/>
        <p:txBody>
          <a:bodyPr/>
          <a:lstStyle/>
          <a:p>
            <a:fld id="{C5D9400C-0694-464B-B97D-BC6A0BFA75C3}" type="slidenum">
              <a:rPr lang="en-CA" smtClean="0"/>
              <a:t>35</a:t>
            </a:fld>
            <a:endParaRPr lang="en-CA"/>
          </a:p>
        </p:txBody>
      </p:sp>
    </p:spTree>
    <p:extLst>
      <p:ext uri="{BB962C8B-B14F-4D97-AF65-F5344CB8AC3E}">
        <p14:creationId xmlns:p14="http://schemas.microsoft.com/office/powerpoint/2010/main" val="31661777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FC5D44-6B95-41E5-B0D8-B0D03061A41A}"/>
              </a:ext>
            </a:extLst>
          </p:cNvPr>
          <p:cNvSpPr>
            <a:spLocks noGrp="1"/>
          </p:cNvSpPr>
          <p:nvPr>
            <p:ph type="title"/>
          </p:nvPr>
        </p:nvSpPr>
        <p:spPr>
          <a:xfrm>
            <a:off x="838200" y="963877"/>
            <a:ext cx="3494362" cy="4930246"/>
          </a:xfrm>
        </p:spPr>
        <p:txBody>
          <a:bodyPr>
            <a:normAutofit/>
          </a:bodyPr>
          <a:lstStyle/>
          <a:p>
            <a:pPr algn="r"/>
            <a:r>
              <a:rPr lang="en-CA" dirty="0">
                <a:solidFill>
                  <a:schemeClr val="accent1"/>
                </a:solidFill>
              </a:rPr>
              <a:t>Request of Council</a:t>
            </a:r>
          </a:p>
        </p:txBody>
      </p:sp>
      <p:cxnSp>
        <p:nvCxnSpPr>
          <p:cNvPr id="11" name="Straight Connector 10">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B3AEA8E-588D-4AF2-B18A-9400D08B2B26}"/>
              </a:ext>
            </a:extLst>
          </p:cNvPr>
          <p:cNvSpPr>
            <a:spLocks noGrp="1"/>
          </p:cNvSpPr>
          <p:nvPr>
            <p:ph idx="1"/>
          </p:nvPr>
        </p:nvSpPr>
        <p:spPr>
          <a:xfrm>
            <a:off x="4976031" y="963877"/>
            <a:ext cx="6377769" cy="4930246"/>
          </a:xfrm>
        </p:spPr>
        <p:txBody>
          <a:bodyPr anchor="ctr">
            <a:normAutofit/>
          </a:bodyPr>
          <a:lstStyle/>
          <a:p>
            <a:pPr marL="0" indent="0">
              <a:buNone/>
            </a:pPr>
            <a:r>
              <a:rPr lang="en-CA" sz="2400" dirty="0"/>
              <a:t>Ask Council to endorse putting this on the JTC page and start the public dialogue.  </a:t>
            </a:r>
          </a:p>
        </p:txBody>
      </p:sp>
      <p:sp>
        <p:nvSpPr>
          <p:cNvPr id="4" name="Slide Number Placeholder 3">
            <a:extLst>
              <a:ext uri="{FF2B5EF4-FFF2-40B4-BE49-F238E27FC236}">
                <a16:creationId xmlns:a16="http://schemas.microsoft.com/office/drawing/2014/main" id="{2820EC01-85A0-4538-8378-9D7BC0E895FA}"/>
              </a:ext>
            </a:extLst>
          </p:cNvPr>
          <p:cNvSpPr>
            <a:spLocks noGrp="1"/>
          </p:cNvSpPr>
          <p:nvPr>
            <p:ph type="sldNum" sz="quarter" idx="12"/>
          </p:nvPr>
        </p:nvSpPr>
        <p:spPr>
          <a:xfrm>
            <a:off x="10571516" y="6033479"/>
            <a:ext cx="782283" cy="365125"/>
          </a:xfrm>
        </p:spPr>
        <p:txBody>
          <a:bodyPr>
            <a:normAutofit/>
          </a:bodyPr>
          <a:lstStyle/>
          <a:p>
            <a:pPr>
              <a:spcAft>
                <a:spcPts val="600"/>
              </a:spcAft>
            </a:pPr>
            <a:fld id="{C5D9400C-0694-464B-B97D-BC6A0BFA75C3}" type="slidenum">
              <a:rPr lang="en-CA" sz="1050">
                <a:solidFill>
                  <a:schemeClr val="tx1">
                    <a:alpha val="80000"/>
                  </a:schemeClr>
                </a:solidFill>
              </a:rPr>
              <a:pPr>
                <a:spcAft>
                  <a:spcPts val="600"/>
                </a:spcAft>
              </a:pPr>
              <a:t>36</a:t>
            </a:fld>
            <a:endParaRPr lang="en-CA" sz="1050">
              <a:solidFill>
                <a:schemeClr val="tx1">
                  <a:alpha val="80000"/>
                </a:schemeClr>
              </a:solidFill>
            </a:endParaRPr>
          </a:p>
        </p:txBody>
      </p:sp>
    </p:spTree>
    <p:extLst>
      <p:ext uri="{BB962C8B-B14F-4D97-AF65-F5344CB8AC3E}">
        <p14:creationId xmlns:p14="http://schemas.microsoft.com/office/powerpoint/2010/main" val="3270136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B3DADA-C76E-4EE2-B331-B0B0FDD9A96C}"/>
              </a:ext>
            </a:extLst>
          </p:cNvPr>
          <p:cNvSpPr>
            <a:spLocks noGrp="1"/>
          </p:cNvSpPr>
          <p:nvPr>
            <p:ph type="title"/>
          </p:nvPr>
        </p:nvSpPr>
        <p:spPr>
          <a:xfrm>
            <a:off x="838200" y="963877"/>
            <a:ext cx="3494362" cy="4930246"/>
          </a:xfrm>
        </p:spPr>
        <p:txBody>
          <a:bodyPr>
            <a:normAutofit/>
          </a:bodyPr>
          <a:lstStyle/>
          <a:p>
            <a:pPr algn="r"/>
            <a:r>
              <a:rPr lang="en-CA">
                <a:solidFill>
                  <a:schemeClr val="accent1"/>
                </a:solidFill>
              </a:rPr>
              <a:t>Questions </a:t>
            </a:r>
            <a:endParaRPr lang="en-CA" dirty="0">
              <a:solidFill>
                <a:schemeClr val="accent1"/>
              </a:solidFill>
            </a:endParaRP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E57D8DBB-3D1B-4182-B1BD-88A92A999CAF}"/>
              </a:ext>
            </a:extLst>
          </p:cNvPr>
          <p:cNvPicPr>
            <a:picLocks noChangeAspect="1"/>
          </p:cNvPicPr>
          <p:nvPr/>
        </p:nvPicPr>
        <p:blipFill>
          <a:blip r:embed="rId2"/>
          <a:stretch>
            <a:fillRect/>
          </a:stretch>
        </p:blipFill>
        <p:spPr>
          <a:xfrm>
            <a:off x="5387297" y="987525"/>
            <a:ext cx="4944285" cy="4938188"/>
          </a:xfrm>
          <a:prstGeom prst="rect">
            <a:avLst/>
          </a:prstGeom>
        </p:spPr>
      </p:pic>
      <p:sp>
        <p:nvSpPr>
          <p:cNvPr id="3" name="Slide Number Placeholder 2">
            <a:extLst>
              <a:ext uri="{FF2B5EF4-FFF2-40B4-BE49-F238E27FC236}">
                <a16:creationId xmlns:a16="http://schemas.microsoft.com/office/drawing/2014/main" id="{4237FD4B-DC50-413E-8107-8963167697DE}"/>
              </a:ext>
            </a:extLst>
          </p:cNvPr>
          <p:cNvSpPr>
            <a:spLocks noGrp="1"/>
          </p:cNvSpPr>
          <p:nvPr>
            <p:ph type="sldNum" sz="quarter" idx="12"/>
          </p:nvPr>
        </p:nvSpPr>
        <p:spPr/>
        <p:txBody>
          <a:bodyPr/>
          <a:lstStyle/>
          <a:p>
            <a:fld id="{C5D9400C-0694-464B-B97D-BC6A0BFA75C3}" type="slidenum">
              <a:rPr lang="en-CA" smtClean="0"/>
              <a:t>37</a:t>
            </a:fld>
            <a:endParaRPr lang="en-CA"/>
          </a:p>
        </p:txBody>
      </p:sp>
    </p:spTree>
    <p:extLst>
      <p:ext uri="{BB962C8B-B14F-4D97-AF65-F5344CB8AC3E}">
        <p14:creationId xmlns:p14="http://schemas.microsoft.com/office/powerpoint/2010/main" val="32805959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C6B91D-F896-4A22-ADCB-E3C3F8B034B4}"/>
              </a:ext>
            </a:extLst>
          </p:cNvPr>
          <p:cNvSpPr>
            <a:spLocks noGrp="1"/>
          </p:cNvSpPr>
          <p:nvPr>
            <p:ph type="title"/>
          </p:nvPr>
        </p:nvSpPr>
        <p:spPr>
          <a:xfrm>
            <a:off x="838200" y="963877"/>
            <a:ext cx="3494362" cy="4930246"/>
          </a:xfrm>
        </p:spPr>
        <p:txBody>
          <a:bodyPr>
            <a:normAutofit/>
          </a:bodyPr>
          <a:lstStyle/>
          <a:p>
            <a:pPr algn="r"/>
            <a:br>
              <a:rPr lang="en-CA" dirty="0">
                <a:solidFill>
                  <a:schemeClr val="accent1"/>
                </a:solidFill>
              </a:rPr>
            </a:br>
            <a:r>
              <a:rPr lang="en-CA" dirty="0">
                <a:solidFill>
                  <a:schemeClr val="accent1"/>
                </a:solidFill>
              </a:rPr>
              <a:t>Objective: </a:t>
            </a:r>
            <a:br>
              <a:rPr lang="en-CA" dirty="0">
                <a:solidFill>
                  <a:schemeClr val="accent1"/>
                </a:solidFill>
              </a:rPr>
            </a:br>
            <a:r>
              <a:rPr lang="en-CA" dirty="0">
                <a:solidFill>
                  <a:schemeClr val="accent1"/>
                </a:solidFill>
              </a:rPr>
              <a:t>Preserve unique community elements</a:t>
            </a:r>
            <a:br>
              <a:rPr lang="en-CA" dirty="0">
                <a:solidFill>
                  <a:schemeClr val="accent1"/>
                </a:solidFill>
              </a:rPr>
            </a:br>
            <a:endParaRPr lang="en-CA" dirty="0">
              <a:solidFill>
                <a:schemeClr val="accent1"/>
              </a:solidFill>
            </a:endParaRP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74B1FBA-2FA7-4FE4-90E5-2E0B775D8F8F}"/>
              </a:ext>
            </a:extLst>
          </p:cNvPr>
          <p:cNvSpPr>
            <a:spLocks noGrp="1"/>
          </p:cNvSpPr>
          <p:nvPr>
            <p:ph idx="1"/>
          </p:nvPr>
        </p:nvSpPr>
        <p:spPr>
          <a:xfrm>
            <a:off x="4976031" y="963877"/>
            <a:ext cx="6377769" cy="4930246"/>
          </a:xfrm>
        </p:spPr>
        <p:txBody>
          <a:bodyPr anchor="ctr">
            <a:normAutofit/>
          </a:bodyPr>
          <a:lstStyle/>
          <a:p>
            <a:pPr marL="0" indent="0">
              <a:buNone/>
            </a:pPr>
            <a:r>
              <a:rPr lang="en-CA" sz="2200" dirty="0"/>
              <a:t>Tactics</a:t>
            </a:r>
          </a:p>
          <a:p>
            <a:pPr marL="0" indent="0">
              <a:buNone/>
            </a:pPr>
            <a:r>
              <a:rPr lang="en-CA" sz="2200" dirty="0"/>
              <a:t>•Review all existing studies that apply to community asset management and heritage protection, and create a prioritized action plan </a:t>
            </a:r>
          </a:p>
          <a:p>
            <a:pPr marL="0" indent="0">
              <a:buNone/>
            </a:pPr>
            <a:endParaRPr lang="en-CA" sz="2200" dirty="0"/>
          </a:p>
          <a:p>
            <a:pPr marL="0" indent="0">
              <a:buNone/>
            </a:pPr>
            <a:r>
              <a:rPr lang="en-CA" sz="2200" dirty="0"/>
              <a:t>Action Items:</a:t>
            </a:r>
          </a:p>
          <a:p>
            <a:pPr marL="0" indent="0">
              <a:buNone/>
            </a:pPr>
            <a:r>
              <a:rPr lang="en-CA" sz="2200" dirty="0"/>
              <a:t>•Update the Heritage Conservation District plan, including the possible expansion of heritage district boundaries</a:t>
            </a:r>
          </a:p>
          <a:p>
            <a:pPr marL="0" indent="0">
              <a:buNone/>
            </a:pPr>
            <a:r>
              <a:rPr lang="en-CA" sz="2200" dirty="0"/>
              <a:t>• Support residences and businesses in protecting their valuable heritage assets</a:t>
            </a:r>
          </a:p>
          <a:p>
            <a:pPr marL="0" indent="0">
              <a:buNone/>
            </a:pPr>
            <a:r>
              <a:rPr lang="en-CA" sz="2200" dirty="0"/>
              <a:t>•  Promote the importance of heritage assets as an economic driver of the Town</a:t>
            </a:r>
          </a:p>
          <a:p>
            <a:endParaRPr lang="en-CA" sz="2200" dirty="0"/>
          </a:p>
        </p:txBody>
      </p:sp>
      <p:sp>
        <p:nvSpPr>
          <p:cNvPr id="4" name="Slide Number Placeholder 3">
            <a:extLst>
              <a:ext uri="{FF2B5EF4-FFF2-40B4-BE49-F238E27FC236}">
                <a16:creationId xmlns:a16="http://schemas.microsoft.com/office/drawing/2014/main" id="{3D62AB03-D766-4D0D-93FA-315006EBE19A}"/>
              </a:ext>
            </a:extLst>
          </p:cNvPr>
          <p:cNvSpPr>
            <a:spLocks noGrp="1"/>
          </p:cNvSpPr>
          <p:nvPr>
            <p:ph type="sldNum" sz="quarter" idx="12"/>
          </p:nvPr>
        </p:nvSpPr>
        <p:spPr/>
        <p:txBody>
          <a:bodyPr/>
          <a:lstStyle/>
          <a:p>
            <a:fld id="{C5D9400C-0694-464B-B97D-BC6A0BFA75C3}" type="slidenum">
              <a:rPr lang="en-CA" smtClean="0"/>
              <a:t>4</a:t>
            </a:fld>
            <a:endParaRPr lang="en-CA"/>
          </a:p>
        </p:txBody>
      </p:sp>
    </p:spTree>
    <p:extLst>
      <p:ext uri="{BB962C8B-B14F-4D97-AF65-F5344CB8AC3E}">
        <p14:creationId xmlns:p14="http://schemas.microsoft.com/office/powerpoint/2010/main" val="33577922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8AE32C-1C36-436D-AB69-D244FB8008D9}"/>
              </a:ext>
            </a:extLst>
          </p:cNvPr>
          <p:cNvSpPr>
            <a:spLocks noGrp="1"/>
          </p:cNvSpPr>
          <p:nvPr>
            <p:ph type="title"/>
          </p:nvPr>
        </p:nvSpPr>
        <p:spPr>
          <a:xfrm>
            <a:off x="838200" y="963877"/>
            <a:ext cx="3494362" cy="4930246"/>
          </a:xfrm>
        </p:spPr>
        <p:txBody>
          <a:bodyPr>
            <a:normAutofit/>
          </a:bodyPr>
          <a:lstStyle/>
          <a:p>
            <a:pPr algn="r"/>
            <a:r>
              <a:rPr lang="en-CA" dirty="0">
                <a:solidFill>
                  <a:schemeClr val="accent1"/>
                </a:solidFill>
              </a:rPr>
              <a:t>Objective: </a:t>
            </a:r>
            <a:br>
              <a:rPr lang="en-CA" dirty="0">
                <a:solidFill>
                  <a:schemeClr val="accent1"/>
                </a:solidFill>
              </a:rPr>
            </a:br>
            <a:r>
              <a:rPr lang="en-CA" dirty="0">
                <a:solidFill>
                  <a:schemeClr val="accent1"/>
                </a:solidFill>
              </a:rPr>
              <a:t>Close the gap on capital investments</a:t>
            </a:r>
            <a:br>
              <a:rPr lang="en-CA" dirty="0">
                <a:solidFill>
                  <a:schemeClr val="accent1"/>
                </a:solidFill>
              </a:rPr>
            </a:br>
            <a:endParaRPr lang="en-CA" dirty="0">
              <a:solidFill>
                <a:schemeClr val="accent1"/>
              </a:solidFill>
            </a:endParaRP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2F2BD57-A17C-42A2-AD83-D49546899520}"/>
              </a:ext>
            </a:extLst>
          </p:cNvPr>
          <p:cNvSpPr>
            <a:spLocks noGrp="1"/>
          </p:cNvSpPr>
          <p:nvPr>
            <p:ph idx="1"/>
          </p:nvPr>
        </p:nvSpPr>
        <p:spPr>
          <a:xfrm>
            <a:off x="4976031" y="963877"/>
            <a:ext cx="6377769" cy="4930246"/>
          </a:xfrm>
        </p:spPr>
        <p:txBody>
          <a:bodyPr anchor="ctr">
            <a:normAutofit/>
          </a:bodyPr>
          <a:lstStyle/>
          <a:p>
            <a:pPr marL="0" indent="0">
              <a:buNone/>
            </a:pPr>
            <a:r>
              <a:rPr lang="en-CA" sz="2400" dirty="0"/>
              <a:t>Tactics</a:t>
            </a:r>
          </a:p>
          <a:p>
            <a:pPr marL="0" indent="0">
              <a:buNone/>
            </a:pPr>
            <a:r>
              <a:rPr lang="en-CA" sz="2400" dirty="0"/>
              <a:t>• Find ways to close the gap on capital investments including approving a realistic 10-year capital plan</a:t>
            </a:r>
          </a:p>
          <a:p>
            <a:pPr marL="0" indent="0">
              <a:buNone/>
            </a:pPr>
            <a:endParaRPr lang="en-CA" sz="2400" dirty="0"/>
          </a:p>
          <a:p>
            <a:pPr marL="0" indent="0">
              <a:buNone/>
            </a:pPr>
            <a:r>
              <a:rPr lang="en-CA" sz="2400" dirty="0"/>
              <a:t>Action Items:</a:t>
            </a:r>
          </a:p>
          <a:p>
            <a:pPr marL="0" indent="0">
              <a:buNone/>
            </a:pPr>
            <a:r>
              <a:rPr lang="en-CA" sz="2400" dirty="0"/>
              <a:t>•  Create an asset management inventory, showing investment needs prioritized against a 10-year investment horizon</a:t>
            </a:r>
          </a:p>
          <a:p>
            <a:pPr marL="0" indent="0">
              <a:buNone/>
            </a:pPr>
            <a:r>
              <a:rPr lang="en-CA" sz="2400" dirty="0"/>
              <a:t>•  Create realistic priorities by aligning future infrastructure investments into a capital reinvestment plan</a:t>
            </a:r>
          </a:p>
          <a:p>
            <a:pPr marL="0" indent="0">
              <a:buNone/>
            </a:pPr>
            <a:endParaRPr lang="en-CA" sz="2400" dirty="0"/>
          </a:p>
        </p:txBody>
      </p:sp>
      <p:sp>
        <p:nvSpPr>
          <p:cNvPr id="4" name="Slide Number Placeholder 3">
            <a:extLst>
              <a:ext uri="{FF2B5EF4-FFF2-40B4-BE49-F238E27FC236}">
                <a16:creationId xmlns:a16="http://schemas.microsoft.com/office/drawing/2014/main" id="{65432F71-2C8A-466C-9C2E-5BA14884DE63}"/>
              </a:ext>
            </a:extLst>
          </p:cNvPr>
          <p:cNvSpPr>
            <a:spLocks noGrp="1"/>
          </p:cNvSpPr>
          <p:nvPr>
            <p:ph type="sldNum" sz="quarter" idx="12"/>
          </p:nvPr>
        </p:nvSpPr>
        <p:spPr/>
        <p:txBody>
          <a:bodyPr/>
          <a:lstStyle/>
          <a:p>
            <a:fld id="{C5D9400C-0694-464B-B97D-BC6A0BFA75C3}" type="slidenum">
              <a:rPr lang="en-CA" smtClean="0"/>
              <a:t>5</a:t>
            </a:fld>
            <a:endParaRPr lang="en-CA"/>
          </a:p>
        </p:txBody>
      </p:sp>
    </p:spTree>
    <p:extLst>
      <p:ext uri="{BB962C8B-B14F-4D97-AF65-F5344CB8AC3E}">
        <p14:creationId xmlns:p14="http://schemas.microsoft.com/office/powerpoint/2010/main" val="7840009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9A4E98-0FB4-43D4-8738-C3B8F64C0B48}"/>
              </a:ext>
            </a:extLst>
          </p:cNvPr>
          <p:cNvSpPr>
            <a:spLocks noGrp="1"/>
          </p:cNvSpPr>
          <p:nvPr>
            <p:ph type="title"/>
          </p:nvPr>
        </p:nvSpPr>
        <p:spPr>
          <a:xfrm>
            <a:off x="838200" y="963877"/>
            <a:ext cx="3494362" cy="4930246"/>
          </a:xfrm>
        </p:spPr>
        <p:txBody>
          <a:bodyPr>
            <a:normAutofit/>
          </a:bodyPr>
          <a:lstStyle/>
          <a:p>
            <a:pPr algn="r"/>
            <a:r>
              <a:rPr lang="en-CA" dirty="0">
                <a:solidFill>
                  <a:schemeClr val="accent1"/>
                </a:solidFill>
              </a:rPr>
              <a:t>Objective: Recognize the importance of tourism in Niagara-on-the-Lake</a:t>
            </a:r>
            <a:br>
              <a:rPr lang="en-CA" dirty="0">
                <a:solidFill>
                  <a:schemeClr val="accent1"/>
                </a:solidFill>
              </a:rPr>
            </a:br>
            <a:endParaRPr lang="en-CA" dirty="0">
              <a:solidFill>
                <a:schemeClr val="accent1"/>
              </a:solidFill>
            </a:endParaRP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91F7B6E-831E-49D5-A38B-1772246B70AC}"/>
              </a:ext>
            </a:extLst>
          </p:cNvPr>
          <p:cNvSpPr>
            <a:spLocks noGrp="1"/>
          </p:cNvSpPr>
          <p:nvPr>
            <p:ph idx="1"/>
          </p:nvPr>
        </p:nvSpPr>
        <p:spPr>
          <a:xfrm>
            <a:off x="4976031" y="963877"/>
            <a:ext cx="6377769" cy="4930246"/>
          </a:xfrm>
        </p:spPr>
        <p:txBody>
          <a:bodyPr anchor="ctr">
            <a:normAutofit/>
          </a:bodyPr>
          <a:lstStyle/>
          <a:p>
            <a:pPr marL="0" indent="0">
              <a:buNone/>
            </a:pPr>
            <a:r>
              <a:rPr lang="en-CA" sz="2400"/>
              <a:t>Tactics</a:t>
            </a:r>
          </a:p>
          <a:p>
            <a:pPr marL="0" indent="0">
              <a:buNone/>
            </a:pPr>
            <a:r>
              <a:rPr lang="en-CA" sz="2400"/>
              <a:t>• Actively steward heritage, agricultural, wine and cultural assets for the benefit of residents and tourists </a:t>
            </a:r>
          </a:p>
          <a:p>
            <a:pPr marL="0" indent="0">
              <a:buNone/>
            </a:pPr>
            <a:endParaRPr lang="en-CA" sz="2400"/>
          </a:p>
          <a:p>
            <a:pPr marL="0" indent="0">
              <a:buNone/>
            </a:pPr>
            <a:r>
              <a:rPr lang="en-CA" sz="2400"/>
              <a:t>Action Items:</a:t>
            </a:r>
          </a:p>
          <a:p>
            <a:pPr marL="0" indent="0">
              <a:buNone/>
            </a:pPr>
            <a:r>
              <a:rPr lang="en-CA" sz="2400"/>
              <a:t>•  Partner with tourism partners to ensure a robust tourism strategy is developed.</a:t>
            </a:r>
          </a:p>
          <a:p>
            <a:pPr marL="0" indent="0">
              <a:buNone/>
            </a:pPr>
            <a:r>
              <a:rPr lang="en-CA" sz="2400"/>
              <a:t>•  Protect our agricultural, heritage and cultural assets through policy and bylaw enforcement </a:t>
            </a:r>
          </a:p>
          <a:p>
            <a:pPr marL="0" indent="0">
              <a:buNone/>
            </a:pPr>
            <a:r>
              <a:rPr lang="en-CA" sz="2400"/>
              <a:t>•  Address rising traffic issues, through analysis and underlying issue identification </a:t>
            </a:r>
          </a:p>
          <a:p>
            <a:endParaRPr lang="en-CA" sz="2400"/>
          </a:p>
        </p:txBody>
      </p:sp>
      <p:sp>
        <p:nvSpPr>
          <p:cNvPr id="4" name="Slide Number Placeholder 3">
            <a:extLst>
              <a:ext uri="{FF2B5EF4-FFF2-40B4-BE49-F238E27FC236}">
                <a16:creationId xmlns:a16="http://schemas.microsoft.com/office/drawing/2014/main" id="{868F64D0-0373-4665-A570-BF5F97393AD6}"/>
              </a:ext>
            </a:extLst>
          </p:cNvPr>
          <p:cNvSpPr>
            <a:spLocks noGrp="1"/>
          </p:cNvSpPr>
          <p:nvPr>
            <p:ph type="sldNum" sz="quarter" idx="12"/>
          </p:nvPr>
        </p:nvSpPr>
        <p:spPr/>
        <p:txBody>
          <a:bodyPr/>
          <a:lstStyle/>
          <a:p>
            <a:fld id="{C5D9400C-0694-464B-B97D-BC6A0BFA75C3}" type="slidenum">
              <a:rPr lang="en-CA" smtClean="0"/>
              <a:t>6</a:t>
            </a:fld>
            <a:endParaRPr lang="en-CA"/>
          </a:p>
        </p:txBody>
      </p:sp>
    </p:spTree>
    <p:extLst>
      <p:ext uri="{BB962C8B-B14F-4D97-AF65-F5344CB8AC3E}">
        <p14:creationId xmlns:p14="http://schemas.microsoft.com/office/powerpoint/2010/main" val="25865891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FAA052-1718-4523-8ABD-E2671DB1C5FC}"/>
              </a:ext>
            </a:extLst>
          </p:cNvPr>
          <p:cNvSpPr>
            <a:spLocks noGrp="1"/>
          </p:cNvSpPr>
          <p:nvPr>
            <p:ph type="title"/>
          </p:nvPr>
        </p:nvSpPr>
        <p:spPr>
          <a:xfrm>
            <a:off x="838200" y="963877"/>
            <a:ext cx="3494362" cy="4930246"/>
          </a:xfrm>
        </p:spPr>
        <p:txBody>
          <a:bodyPr>
            <a:normAutofit/>
          </a:bodyPr>
          <a:lstStyle/>
          <a:p>
            <a:pPr algn="r"/>
            <a:r>
              <a:rPr lang="en-CA" dirty="0">
                <a:solidFill>
                  <a:schemeClr val="accent1"/>
                </a:solidFill>
              </a:rPr>
              <a:t>Lord Mayors Economic Development Task Force</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C7F2BAE-8D0D-45E8-BC43-4FF3A9BA35D6}"/>
              </a:ext>
            </a:extLst>
          </p:cNvPr>
          <p:cNvSpPr>
            <a:spLocks noGrp="1"/>
          </p:cNvSpPr>
          <p:nvPr>
            <p:ph idx="1"/>
          </p:nvPr>
        </p:nvSpPr>
        <p:spPr>
          <a:xfrm>
            <a:off x="4976031" y="963877"/>
            <a:ext cx="6377769" cy="4930246"/>
          </a:xfrm>
        </p:spPr>
        <p:txBody>
          <a:bodyPr anchor="ctr">
            <a:normAutofit/>
          </a:bodyPr>
          <a:lstStyle/>
          <a:p>
            <a:r>
              <a:rPr lang="en-US" sz="2400" dirty="0"/>
              <a:t>Strengthen the budget aimed at creating a diversified, balanced and sustainable tax base </a:t>
            </a:r>
          </a:p>
          <a:p>
            <a:endParaRPr lang="en-US" sz="2400" dirty="0"/>
          </a:p>
          <a:p>
            <a:r>
              <a:rPr lang="en-US" sz="2400" dirty="0"/>
              <a:t>Diversify our employment profile and related opportunities </a:t>
            </a:r>
          </a:p>
          <a:p>
            <a:pPr marL="0" indent="0">
              <a:buNone/>
            </a:pPr>
            <a:endParaRPr lang="en-US" sz="2400" dirty="0"/>
          </a:p>
          <a:p>
            <a:r>
              <a:rPr lang="en-US" sz="2400" dirty="0"/>
              <a:t>Create a notable shift in our demographic profile </a:t>
            </a:r>
          </a:p>
        </p:txBody>
      </p:sp>
      <p:sp>
        <p:nvSpPr>
          <p:cNvPr id="4" name="Slide Number Placeholder 3">
            <a:extLst>
              <a:ext uri="{FF2B5EF4-FFF2-40B4-BE49-F238E27FC236}">
                <a16:creationId xmlns:a16="http://schemas.microsoft.com/office/drawing/2014/main" id="{8E494E0A-AB06-47DF-BE60-DC3351123F0D}"/>
              </a:ext>
            </a:extLst>
          </p:cNvPr>
          <p:cNvSpPr>
            <a:spLocks noGrp="1"/>
          </p:cNvSpPr>
          <p:nvPr>
            <p:ph type="sldNum" sz="quarter" idx="12"/>
          </p:nvPr>
        </p:nvSpPr>
        <p:spPr/>
        <p:txBody>
          <a:bodyPr/>
          <a:lstStyle/>
          <a:p>
            <a:fld id="{C5D9400C-0694-464B-B97D-BC6A0BFA75C3}" type="slidenum">
              <a:rPr lang="en-CA" smtClean="0"/>
              <a:t>7</a:t>
            </a:fld>
            <a:endParaRPr lang="en-CA"/>
          </a:p>
        </p:txBody>
      </p:sp>
    </p:spTree>
    <p:extLst>
      <p:ext uri="{BB962C8B-B14F-4D97-AF65-F5344CB8AC3E}">
        <p14:creationId xmlns:p14="http://schemas.microsoft.com/office/powerpoint/2010/main" val="9624116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86D7A0-A8A7-4167-9888-E2010D862EC9}"/>
              </a:ext>
            </a:extLst>
          </p:cNvPr>
          <p:cNvSpPr>
            <a:spLocks noGrp="1"/>
          </p:cNvSpPr>
          <p:nvPr>
            <p:ph type="title"/>
          </p:nvPr>
        </p:nvSpPr>
        <p:spPr>
          <a:xfrm>
            <a:off x="838200" y="963877"/>
            <a:ext cx="3494362" cy="4930246"/>
          </a:xfrm>
        </p:spPr>
        <p:txBody>
          <a:bodyPr>
            <a:normAutofit/>
          </a:bodyPr>
          <a:lstStyle/>
          <a:p>
            <a:pPr algn="r"/>
            <a:r>
              <a:rPr lang="en-CA" sz="3400" dirty="0">
                <a:solidFill>
                  <a:schemeClr val="accent1"/>
                </a:solidFill>
              </a:rPr>
              <a:t>Objective -</a:t>
            </a:r>
            <a:r>
              <a:rPr lang="en-US" sz="3400" dirty="0">
                <a:solidFill>
                  <a:schemeClr val="accent1"/>
                </a:solidFill>
              </a:rPr>
              <a:t>Enable the development of a Service Delivery Culture, and provide strong economic development leadership </a:t>
            </a:r>
            <a:br>
              <a:rPr lang="en-US" sz="3400" dirty="0">
                <a:solidFill>
                  <a:schemeClr val="accent1"/>
                </a:solidFill>
              </a:rPr>
            </a:br>
            <a:endParaRPr lang="en-CA" sz="3400" dirty="0">
              <a:solidFill>
                <a:schemeClr val="accent1"/>
              </a:solidFill>
            </a:endParaRP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1C0D3A2-F455-4AE1-8C14-EF14C40BB9A4}"/>
              </a:ext>
            </a:extLst>
          </p:cNvPr>
          <p:cNvSpPr>
            <a:spLocks noGrp="1"/>
          </p:cNvSpPr>
          <p:nvPr>
            <p:ph idx="1"/>
          </p:nvPr>
        </p:nvSpPr>
        <p:spPr>
          <a:xfrm>
            <a:off x="4976031" y="963877"/>
            <a:ext cx="6377769" cy="4930246"/>
          </a:xfrm>
        </p:spPr>
        <p:txBody>
          <a:bodyPr anchor="ctr">
            <a:normAutofit/>
          </a:bodyPr>
          <a:lstStyle/>
          <a:p>
            <a:pPr marL="457200" lvl="1" indent="0">
              <a:buNone/>
            </a:pPr>
            <a:endParaRPr lang="en-US" sz="2000"/>
          </a:p>
          <a:p>
            <a:pPr marL="457200" lvl="1" indent="0">
              <a:buNone/>
            </a:pPr>
            <a:r>
              <a:rPr lang="en-US" sz="2000"/>
              <a:t>Prioritize delivery of infrastructure needs – including but not limited to: </a:t>
            </a:r>
          </a:p>
          <a:p>
            <a:pPr marL="457200" lvl="1" indent="0">
              <a:buNone/>
            </a:pPr>
            <a:endParaRPr lang="en-US" sz="2000"/>
          </a:p>
          <a:p>
            <a:pPr lvl="1"/>
            <a:r>
              <a:rPr lang="en-US" sz="2000"/>
              <a:t>Embedding transportation, infrastructure, facilities, public realm and other municipal assets as vital to Economic Development planning; </a:t>
            </a:r>
          </a:p>
          <a:p>
            <a:pPr marL="457200" lvl="1" indent="0">
              <a:buNone/>
            </a:pPr>
            <a:endParaRPr lang="en-US" sz="2000"/>
          </a:p>
          <a:p>
            <a:pPr lvl="1"/>
            <a:r>
              <a:rPr lang="en-US" sz="2000"/>
              <a:t>Planning for transportation and traffics shifts as part of business attraction and development discussions; </a:t>
            </a:r>
          </a:p>
          <a:p>
            <a:pPr marL="457200" lvl="1" indent="0">
              <a:buNone/>
            </a:pPr>
            <a:endParaRPr lang="en-US" sz="2000"/>
          </a:p>
          <a:p>
            <a:pPr lvl="1"/>
            <a:r>
              <a:rPr lang="en-US" sz="2000"/>
              <a:t>Ensuring we are leveraging Provincial and Federal grant opportunities to extend our infrastructure budgets. </a:t>
            </a:r>
            <a:endParaRPr lang="en-CA" sz="2000"/>
          </a:p>
          <a:p>
            <a:endParaRPr lang="en-CA" sz="2000"/>
          </a:p>
        </p:txBody>
      </p:sp>
      <p:sp>
        <p:nvSpPr>
          <p:cNvPr id="4" name="Slide Number Placeholder 3">
            <a:extLst>
              <a:ext uri="{FF2B5EF4-FFF2-40B4-BE49-F238E27FC236}">
                <a16:creationId xmlns:a16="http://schemas.microsoft.com/office/drawing/2014/main" id="{48CA7CE2-03DC-47F2-B838-0B906459F91F}"/>
              </a:ext>
            </a:extLst>
          </p:cNvPr>
          <p:cNvSpPr>
            <a:spLocks noGrp="1"/>
          </p:cNvSpPr>
          <p:nvPr>
            <p:ph type="sldNum" sz="quarter" idx="12"/>
          </p:nvPr>
        </p:nvSpPr>
        <p:spPr/>
        <p:txBody>
          <a:bodyPr/>
          <a:lstStyle/>
          <a:p>
            <a:fld id="{C5D9400C-0694-464B-B97D-BC6A0BFA75C3}" type="slidenum">
              <a:rPr lang="en-CA" smtClean="0"/>
              <a:t>8</a:t>
            </a:fld>
            <a:endParaRPr lang="en-CA"/>
          </a:p>
        </p:txBody>
      </p:sp>
    </p:spTree>
    <p:extLst>
      <p:ext uri="{BB962C8B-B14F-4D97-AF65-F5344CB8AC3E}">
        <p14:creationId xmlns:p14="http://schemas.microsoft.com/office/powerpoint/2010/main" val="31797659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14">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8494C5-35B1-497B-A9AD-CC65C058A1FB}"/>
              </a:ext>
            </a:extLst>
          </p:cNvPr>
          <p:cNvSpPr>
            <a:spLocks noGrp="1"/>
          </p:cNvSpPr>
          <p:nvPr>
            <p:ph type="title"/>
          </p:nvPr>
        </p:nvSpPr>
        <p:spPr>
          <a:xfrm>
            <a:off x="838200" y="963877"/>
            <a:ext cx="3494362" cy="4930246"/>
          </a:xfrm>
        </p:spPr>
        <p:txBody>
          <a:bodyPr>
            <a:normAutofit/>
          </a:bodyPr>
          <a:lstStyle/>
          <a:p>
            <a:pPr algn="r"/>
            <a:r>
              <a:rPr lang="en-CA" sz="3400">
                <a:solidFill>
                  <a:schemeClr val="accent1"/>
                </a:solidFill>
              </a:rPr>
              <a:t>SP - Find Ways to Close the Gap on Capital</a:t>
            </a:r>
            <a:br>
              <a:rPr lang="en-CA" sz="3400">
                <a:solidFill>
                  <a:schemeClr val="accent1"/>
                </a:solidFill>
              </a:rPr>
            </a:br>
            <a:br>
              <a:rPr lang="en-CA" sz="3400">
                <a:solidFill>
                  <a:schemeClr val="accent1"/>
                </a:solidFill>
              </a:rPr>
            </a:br>
            <a:r>
              <a:rPr lang="en-CA" sz="3400">
                <a:solidFill>
                  <a:schemeClr val="accent1"/>
                </a:solidFill>
              </a:rPr>
              <a:t>EDTF - Strengthen the Budget – diversified and sustainable </a:t>
            </a:r>
            <a:br>
              <a:rPr lang="en-CA" sz="3400">
                <a:solidFill>
                  <a:schemeClr val="accent1"/>
                </a:solidFill>
              </a:rPr>
            </a:br>
            <a:r>
              <a:rPr lang="en-CA" sz="3400">
                <a:solidFill>
                  <a:schemeClr val="accent1"/>
                </a:solidFill>
              </a:rPr>
              <a:t> </a:t>
            </a:r>
          </a:p>
        </p:txBody>
      </p:sp>
      <p:cxnSp>
        <p:nvCxnSpPr>
          <p:cNvPr id="22" name="Straight Connector 16">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F965E15-CBAA-4D82-A6CA-1122EF77744E}"/>
              </a:ext>
            </a:extLst>
          </p:cNvPr>
          <p:cNvSpPr>
            <a:spLocks noGrp="1"/>
          </p:cNvSpPr>
          <p:nvPr>
            <p:ph idx="1"/>
          </p:nvPr>
        </p:nvSpPr>
        <p:spPr>
          <a:xfrm>
            <a:off x="4976031" y="963877"/>
            <a:ext cx="6377769" cy="4930246"/>
          </a:xfrm>
        </p:spPr>
        <p:txBody>
          <a:bodyPr anchor="ctr">
            <a:normAutofit/>
          </a:bodyPr>
          <a:lstStyle/>
          <a:p>
            <a:pPr marL="0" indent="0">
              <a:buNone/>
            </a:pPr>
            <a:r>
              <a:rPr lang="en-CA" sz="2400"/>
              <a:t>Town Council’s Four Obligations to Capital </a:t>
            </a:r>
          </a:p>
          <a:p>
            <a:endParaRPr lang="en-CA" sz="2400"/>
          </a:p>
          <a:p>
            <a:r>
              <a:rPr lang="en-CA" sz="2400"/>
              <a:t>10 year capital budget projections</a:t>
            </a:r>
          </a:p>
          <a:p>
            <a:endParaRPr lang="en-CA" sz="2400"/>
          </a:p>
          <a:p>
            <a:r>
              <a:rPr lang="en-CA" sz="2400"/>
              <a:t>Facilities Master Plan</a:t>
            </a:r>
          </a:p>
          <a:p>
            <a:pPr marL="0" indent="0">
              <a:buNone/>
            </a:pPr>
            <a:endParaRPr lang="en-CA" sz="2400"/>
          </a:p>
          <a:p>
            <a:r>
              <a:rPr lang="en-CA" sz="2400"/>
              <a:t>Agriculture, Irrigation Master Plan</a:t>
            </a:r>
          </a:p>
          <a:p>
            <a:pPr marL="0" indent="0">
              <a:buNone/>
            </a:pPr>
            <a:endParaRPr lang="en-CA" sz="2400"/>
          </a:p>
          <a:p>
            <a:r>
              <a:rPr lang="en-CA" sz="2400"/>
              <a:t>Tourism Capital</a:t>
            </a:r>
          </a:p>
          <a:p>
            <a:pPr marL="0" indent="0">
              <a:buNone/>
            </a:pPr>
            <a:r>
              <a:rPr lang="en-CA" sz="2400"/>
              <a:t> </a:t>
            </a:r>
          </a:p>
        </p:txBody>
      </p:sp>
      <p:sp>
        <p:nvSpPr>
          <p:cNvPr id="4" name="Slide Number Placeholder 3">
            <a:extLst>
              <a:ext uri="{FF2B5EF4-FFF2-40B4-BE49-F238E27FC236}">
                <a16:creationId xmlns:a16="http://schemas.microsoft.com/office/drawing/2014/main" id="{33F718F4-50E4-4567-B364-641311868643}"/>
              </a:ext>
            </a:extLst>
          </p:cNvPr>
          <p:cNvSpPr>
            <a:spLocks noGrp="1"/>
          </p:cNvSpPr>
          <p:nvPr>
            <p:ph type="sldNum" sz="quarter" idx="12"/>
          </p:nvPr>
        </p:nvSpPr>
        <p:spPr>
          <a:xfrm>
            <a:off x="10571516" y="6033479"/>
            <a:ext cx="782283" cy="365125"/>
          </a:xfrm>
        </p:spPr>
        <p:txBody>
          <a:bodyPr>
            <a:normAutofit/>
          </a:bodyPr>
          <a:lstStyle/>
          <a:p>
            <a:pPr>
              <a:spcAft>
                <a:spcPts val="600"/>
              </a:spcAft>
            </a:pPr>
            <a:fld id="{C5D9400C-0694-464B-B97D-BC6A0BFA75C3}" type="slidenum">
              <a:rPr lang="en-CA" sz="1050">
                <a:solidFill>
                  <a:schemeClr val="tx1">
                    <a:alpha val="80000"/>
                  </a:schemeClr>
                </a:solidFill>
              </a:rPr>
              <a:pPr>
                <a:spcAft>
                  <a:spcPts val="600"/>
                </a:spcAft>
              </a:pPr>
              <a:t>9</a:t>
            </a:fld>
            <a:endParaRPr lang="en-CA" sz="1050">
              <a:solidFill>
                <a:schemeClr val="tx1">
                  <a:alpha val="80000"/>
                </a:schemeClr>
              </a:solidFill>
            </a:endParaRPr>
          </a:p>
        </p:txBody>
      </p:sp>
    </p:spTree>
    <p:extLst>
      <p:ext uri="{BB962C8B-B14F-4D97-AF65-F5344CB8AC3E}">
        <p14:creationId xmlns:p14="http://schemas.microsoft.com/office/powerpoint/2010/main" val="27750418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434</TotalTime>
  <Words>1440</Words>
  <Application>Microsoft Office PowerPoint</Application>
  <PresentationFormat>Widescreen</PresentationFormat>
  <Paragraphs>238</Paragraphs>
  <Slides>37</Slides>
  <Notes>0</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Office Theme</vt:lpstr>
      <vt:lpstr>What do you want to be remembered for?     Having a vision Fiscal Sustainability </vt:lpstr>
      <vt:lpstr>The Presentation will include </vt:lpstr>
      <vt:lpstr>Strategic Plan</vt:lpstr>
      <vt:lpstr> Objective:  Preserve unique community elements </vt:lpstr>
      <vt:lpstr>Objective:  Close the gap on capital investments </vt:lpstr>
      <vt:lpstr>Objective: Recognize the importance of tourism in Niagara-on-the-Lake </vt:lpstr>
      <vt:lpstr>Lord Mayors Economic Development Task Force</vt:lpstr>
      <vt:lpstr>Objective -Enable the development of a Service Delivery Culture, and provide strong economic development leadership  </vt:lpstr>
      <vt:lpstr>SP - Find Ways to Close the Gap on Capital  EDTF - Strengthen the Budget – diversified and sustainable   </vt:lpstr>
      <vt:lpstr>10 year capital budget </vt:lpstr>
      <vt:lpstr>Facilities Master Plan 2017</vt:lpstr>
      <vt:lpstr>Agriculture Irrigation Funding </vt:lpstr>
      <vt:lpstr>Tourism Capital Opportunities with Partners</vt:lpstr>
      <vt:lpstr>Glendale Diverging Diamond Enhancement</vt:lpstr>
      <vt:lpstr>Niagara Region Requirement </vt:lpstr>
      <vt:lpstr>Town of NOTL – next steps </vt:lpstr>
      <vt:lpstr>PowerPoint Presentation</vt:lpstr>
      <vt:lpstr>PowerPoint Presentation</vt:lpstr>
      <vt:lpstr>PowerPoint Presentation</vt:lpstr>
      <vt:lpstr>Queen Street Repairs and Facelift </vt:lpstr>
      <vt:lpstr>Queen Street </vt:lpstr>
      <vt:lpstr>Queen Street Road and Sidewalk Reconstruction</vt:lpstr>
      <vt:lpstr>Queen Street Road and Sidewalk Reconstruction</vt:lpstr>
      <vt:lpstr>PowerPoint Presentation</vt:lpstr>
      <vt:lpstr>Tree Lighting </vt:lpstr>
      <vt:lpstr>Christmas Decor</vt:lpstr>
      <vt:lpstr>Lighting </vt:lpstr>
      <vt:lpstr>Lighting </vt:lpstr>
      <vt:lpstr>Parking </vt:lpstr>
      <vt:lpstr>How will it Be Paid For  </vt:lpstr>
      <vt:lpstr>Ontario Restaurant Hotel &amp; Motel Association (ORHMA) </vt:lpstr>
      <vt:lpstr>Tourism Industry Association of Ontario </vt:lpstr>
      <vt:lpstr>Creating a Partnership Contract to be a model for the Province Our Commitment  </vt:lpstr>
      <vt:lpstr>A partnership with the Tourism Industry Their Comitment  </vt:lpstr>
      <vt:lpstr>The Question What Potential Capital Improvements </vt:lpstr>
      <vt:lpstr>Request of Council</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do you want to be remembered for?     Having a vision Fiscal Sustainability</dc:title>
  <dc:creator>Betty Disero</dc:creator>
  <cp:lastModifiedBy>Beth Audet</cp:lastModifiedBy>
  <cp:revision>15</cp:revision>
  <dcterms:created xsi:type="dcterms:W3CDTF">2020-02-21T22:05:30Z</dcterms:created>
  <dcterms:modified xsi:type="dcterms:W3CDTF">2020-02-27T16:37:33Z</dcterms:modified>
</cp:coreProperties>
</file>